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0D2"/>
    <a:srgbClr val="E9E9E9"/>
    <a:srgbClr val="5049F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25" d="100"/>
          <a:sy n="25" d="100"/>
        </p:scale>
        <p:origin x="1085" y="8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6011903380322"/>
          <c:y val="1.4341441027994493E-3"/>
          <c:w val="0.84460783048520838"/>
          <c:h val="0.96844882973841206"/>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E9E9E9"/>
              </a:solidFill>
              <a:ln>
                <a:noFill/>
              </a:ln>
              <a:effectLst/>
            </c:spPr>
            <c:extLst>
              <c:ext xmlns:c16="http://schemas.microsoft.com/office/drawing/2014/chart" uri="{C3380CC4-5D6E-409C-BE32-E72D297353CC}">
                <c16:uniqueId val="{00000008-9959-488D-8A8F-EBF34D12681D}"/>
              </c:ext>
            </c:extLst>
          </c:dPt>
          <c:dPt>
            <c:idx val="1"/>
            <c:invertIfNegative val="0"/>
            <c:bubble3D val="0"/>
            <c:spPr>
              <a:solidFill>
                <a:srgbClr val="E9E9E9"/>
              </a:solidFill>
              <a:ln>
                <a:noFill/>
              </a:ln>
              <a:effectLst/>
            </c:spPr>
            <c:extLst>
              <c:ext xmlns:c16="http://schemas.microsoft.com/office/drawing/2014/chart" uri="{C3380CC4-5D6E-409C-BE32-E72D297353CC}">
                <c16:uniqueId val="{00000007-9959-488D-8A8F-EBF34D12681D}"/>
              </c:ext>
            </c:extLst>
          </c:dPt>
          <c:dPt>
            <c:idx val="2"/>
            <c:invertIfNegative val="0"/>
            <c:bubble3D val="0"/>
            <c:spPr>
              <a:solidFill>
                <a:srgbClr val="E9E9E9"/>
              </a:solidFill>
              <a:ln>
                <a:noFill/>
              </a:ln>
              <a:effectLst/>
            </c:spPr>
            <c:extLst>
              <c:ext xmlns:c16="http://schemas.microsoft.com/office/drawing/2014/chart" uri="{C3380CC4-5D6E-409C-BE32-E72D297353CC}">
                <c16:uniqueId val="{00000006-9959-488D-8A8F-EBF34D12681D}"/>
              </c:ext>
            </c:extLst>
          </c:dPt>
          <c:dPt>
            <c:idx val="3"/>
            <c:invertIfNegative val="0"/>
            <c:bubble3D val="0"/>
            <c:spPr>
              <a:solidFill>
                <a:srgbClr val="E9E9E9"/>
              </a:solidFill>
              <a:ln>
                <a:noFill/>
              </a:ln>
              <a:effectLst/>
            </c:spPr>
            <c:extLst>
              <c:ext xmlns:c16="http://schemas.microsoft.com/office/drawing/2014/chart" uri="{C3380CC4-5D6E-409C-BE32-E72D297353CC}">
                <c16:uniqueId val="{00000005-9959-488D-8A8F-EBF34D12681D}"/>
              </c:ext>
            </c:extLst>
          </c:dPt>
          <c:dPt>
            <c:idx val="4"/>
            <c:invertIfNegative val="0"/>
            <c:bubble3D val="0"/>
            <c:spPr>
              <a:solidFill>
                <a:srgbClr val="E9E9E9"/>
              </a:solidFill>
              <a:ln>
                <a:noFill/>
              </a:ln>
              <a:effectLst/>
            </c:spPr>
            <c:extLst>
              <c:ext xmlns:c16="http://schemas.microsoft.com/office/drawing/2014/chart" uri="{C3380CC4-5D6E-409C-BE32-E72D297353CC}">
                <c16:uniqueId val="{00000004-9959-488D-8A8F-EBF34D12681D}"/>
              </c:ext>
            </c:extLst>
          </c:dPt>
          <c:dPt>
            <c:idx val="5"/>
            <c:invertIfNegative val="0"/>
            <c:bubble3D val="0"/>
            <c:spPr>
              <a:gradFill>
                <a:gsLst>
                  <a:gs pos="0">
                    <a:srgbClr val="4A13D5"/>
                  </a:gs>
                  <a:gs pos="50000">
                    <a:srgbClr val="4D2FEA"/>
                  </a:gs>
                  <a:gs pos="100000">
                    <a:srgbClr val="504CFF"/>
                  </a:gs>
                </a:gsLst>
                <a:lin ang="0" scaled="0"/>
              </a:gradFill>
              <a:ln>
                <a:noFill/>
              </a:ln>
              <a:effectLst/>
            </c:spPr>
            <c:extLst>
              <c:ext xmlns:c16="http://schemas.microsoft.com/office/drawing/2014/chart" uri="{C3380CC4-5D6E-409C-BE32-E72D297353CC}">
                <c16:uniqueId val="{00000003-9959-488D-8A8F-EBF34D12681D}"/>
              </c:ext>
            </c:extLst>
          </c:dPt>
          <c:cat>
            <c:strRef>
              <c:f>Sheet1!$A$2:$A$7</c:f>
              <c:strCache>
                <c:ptCount val="6"/>
                <c:pt idx="0">
                  <c:v>July</c:v>
                </c:pt>
                <c:pt idx="1">
                  <c:v>August</c:v>
                </c:pt>
                <c:pt idx="2">
                  <c:v>September</c:v>
                </c:pt>
                <c:pt idx="3">
                  <c:v>October</c:v>
                </c:pt>
                <c:pt idx="4">
                  <c:v>November</c:v>
                </c:pt>
                <c:pt idx="5">
                  <c:v>December</c:v>
                </c:pt>
              </c:strCache>
            </c:strRef>
          </c:cat>
          <c:val>
            <c:numRef>
              <c:f>Sheet1!$B$2:$B$7</c:f>
              <c:numCache>
                <c:formatCode>General</c:formatCode>
                <c:ptCount val="6"/>
                <c:pt idx="0">
                  <c:v>70000</c:v>
                </c:pt>
                <c:pt idx="1">
                  <c:v>70000</c:v>
                </c:pt>
                <c:pt idx="2">
                  <c:v>90000</c:v>
                </c:pt>
                <c:pt idx="3">
                  <c:v>100000</c:v>
                </c:pt>
                <c:pt idx="4">
                  <c:v>110000</c:v>
                </c:pt>
                <c:pt idx="5">
                  <c:v>125000</c:v>
                </c:pt>
              </c:numCache>
            </c:numRef>
          </c:val>
          <c:extLst>
            <c:ext xmlns:c16="http://schemas.microsoft.com/office/drawing/2014/chart" uri="{C3380CC4-5D6E-409C-BE32-E72D297353CC}">
              <c16:uniqueId val="{00000000-9959-488D-8A8F-EBF34D12681D}"/>
            </c:ext>
          </c:extLst>
        </c:ser>
        <c:dLbls>
          <c:dLblPos val="ctr"/>
          <c:showLegendKey val="0"/>
          <c:showVal val="0"/>
          <c:showCatName val="0"/>
          <c:showSerName val="0"/>
          <c:showPercent val="0"/>
          <c:showBubbleSize val="0"/>
        </c:dLbls>
        <c:gapWidth val="40"/>
        <c:overlap val="100"/>
        <c:axId val="667340336"/>
        <c:axId val="667314896"/>
      </c:barChart>
      <c:catAx>
        <c:axId val="6673403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Plus Jakarta Sans" pitchFamily="2" charset="0"/>
                <a:ea typeface="+mn-ea"/>
                <a:cs typeface="+mn-cs"/>
              </a:defRPr>
            </a:pPr>
            <a:endParaRPr lang="en-US"/>
          </a:p>
        </c:txPr>
        <c:crossAx val="667314896"/>
        <c:crosses val="autoZero"/>
        <c:auto val="1"/>
        <c:lblAlgn val="ctr"/>
        <c:lblOffset val="100"/>
        <c:noMultiLvlLbl val="0"/>
      </c:catAx>
      <c:valAx>
        <c:axId val="667314896"/>
        <c:scaling>
          <c:orientation val="minMax"/>
          <c:max val="200000"/>
        </c:scaling>
        <c:delete val="1"/>
        <c:axPos val="t"/>
        <c:numFmt formatCode="General" sourceLinked="1"/>
        <c:majorTickMark val="none"/>
        <c:minorTickMark val="none"/>
        <c:tickLblPos val="nextTo"/>
        <c:crossAx val="667340336"/>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163809621987579E-3"/>
          <c:y val="3.574214872129093E-4"/>
          <c:w val="0.96344342951892892"/>
          <c:h val="0.95194553907722146"/>
        </c:manualLayout>
      </c:layout>
      <c:barChart>
        <c:barDir val="col"/>
        <c:grouping val="stacked"/>
        <c:varyColors val="0"/>
        <c:ser>
          <c:idx val="0"/>
          <c:order val="0"/>
          <c:tx>
            <c:strRef>
              <c:f>Sheet1!$B$1</c:f>
              <c:strCache>
                <c:ptCount val="1"/>
                <c:pt idx="0">
                  <c:v>Series 1</c:v>
                </c:pt>
              </c:strCache>
            </c:strRef>
          </c:tx>
          <c:spPr>
            <a:gradFill>
              <a:gsLst>
                <a:gs pos="0">
                  <a:srgbClr val="4A13D5">
                    <a:alpha val="20000"/>
                  </a:srgbClr>
                </a:gs>
                <a:gs pos="36000">
                  <a:srgbClr val="2420D2">
                    <a:alpha val="50000"/>
                  </a:srgbClr>
                </a:gs>
                <a:gs pos="100000">
                  <a:srgbClr val="504CFF"/>
                </a:gs>
              </a:gsLst>
              <a:lin ang="5400000" scaled="1"/>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60</c:v>
                </c:pt>
                <c:pt idx="1">
                  <c:v>49</c:v>
                </c:pt>
                <c:pt idx="2">
                  <c:v>75</c:v>
                </c:pt>
                <c:pt idx="3">
                  <c:v>90</c:v>
                </c:pt>
              </c:numCache>
            </c:numRef>
          </c:val>
          <c:extLst>
            <c:ext xmlns:c16="http://schemas.microsoft.com/office/drawing/2014/chart" uri="{C3380CC4-5D6E-409C-BE32-E72D297353CC}">
              <c16:uniqueId val="{00000000-DB77-4465-BB53-F599E3899D03}"/>
            </c:ext>
          </c:extLst>
        </c:ser>
        <c:dLbls>
          <c:showLegendKey val="0"/>
          <c:showVal val="0"/>
          <c:showCatName val="0"/>
          <c:showSerName val="0"/>
          <c:showPercent val="0"/>
          <c:showBubbleSize val="0"/>
        </c:dLbls>
        <c:gapWidth val="5"/>
        <c:overlap val="100"/>
        <c:axId val="659647952"/>
        <c:axId val="659648432"/>
      </c:barChart>
      <c:catAx>
        <c:axId val="659647952"/>
        <c:scaling>
          <c:orientation val="minMax"/>
        </c:scaling>
        <c:delete val="1"/>
        <c:axPos val="b"/>
        <c:numFmt formatCode="General" sourceLinked="1"/>
        <c:majorTickMark val="out"/>
        <c:minorTickMark val="none"/>
        <c:tickLblPos val="nextTo"/>
        <c:crossAx val="659648432"/>
        <c:crosses val="autoZero"/>
        <c:auto val="1"/>
        <c:lblAlgn val="ctr"/>
        <c:lblOffset val="100"/>
        <c:noMultiLvlLbl val="0"/>
      </c:catAx>
      <c:valAx>
        <c:axId val="659648432"/>
        <c:scaling>
          <c:orientation val="minMax"/>
          <c:max val="100"/>
          <c:min val="0"/>
        </c:scaling>
        <c:delete val="1"/>
        <c:axPos val="l"/>
        <c:numFmt formatCode="General" sourceLinked="1"/>
        <c:majorTickMark val="out"/>
        <c:minorTickMark val="none"/>
        <c:tickLblPos val="nextTo"/>
        <c:crossAx val="659647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37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37.png"/><Relationship Id="rId5" Type="http://schemas.openxmlformats.org/officeDocument/2006/relationships/image" Target="../media/image17.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9.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43.png"/><Relationship Id="rId5" Type="http://schemas.openxmlformats.org/officeDocument/2006/relationships/image" Target="../media/image11.png"/><Relationship Id="rId10" Type="http://schemas.openxmlformats.org/officeDocument/2006/relationships/image" Target="../media/image42.svg"/><Relationship Id="rId4" Type="http://schemas.openxmlformats.org/officeDocument/2006/relationships/image" Target="../media/image10.svg"/><Relationship Id="rId9" Type="http://schemas.openxmlformats.org/officeDocument/2006/relationships/image" Target="../media/image41.png"/><Relationship Id="rId14" Type="http://schemas.openxmlformats.org/officeDocument/2006/relationships/image" Target="../media/image46.sv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4.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sv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12.svg"/><Relationship Id="rId4" Type="http://schemas.openxmlformats.org/officeDocument/2006/relationships/image" Target="../media/image48.sv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5.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svg"/><Relationship Id="rId3" Type="http://schemas.openxmlformats.org/officeDocument/2006/relationships/image" Target="../media/image9.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svg"/><Relationship Id="rId2" Type="http://schemas.openxmlformats.org/officeDocument/2006/relationships/notesSlide" Target="../notesSlides/notesSlide18.xml"/><Relationship Id="rId16" Type="http://schemas.openxmlformats.org/officeDocument/2006/relationships/image" Target="../media/image68.svg"/><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63.png"/><Relationship Id="rId5" Type="http://schemas.openxmlformats.org/officeDocument/2006/relationships/image" Target="../media/image11.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10.svg"/><Relationship Id="rId9" Type="http://schemas.openxmlformats.org/officeDocument/2006/relationships/image" Target="../media/image61.png"/><Relationship Id="rId14" Type="http://schemas.openxmlformats.org/officeDocument/2006/relationships/image" Target="../media/image66.sv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1.svg"/></Relationships>
</file>

<file path=ppt/slides/_rels/slide2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9.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75.svg"/><Relationship Id="rId4" Type="http://schemas.openxmlformats.org/officeDocument/2006/relationships/image" Target="../media/image10.svg"/><Relationship Id="rId9" Type="http://schemas.openxmlformats.org/officeDocument/2006/relationships/image" Target="../media/image74.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5.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9.svg"/><Relationship Id="rId11" Type="http://schemas.openxmlformats.org/officeDocument/2006/relationships/image" Target="../media/image83.sv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svg"/><Relationship Id="rId9" Type="http://schemas.openxmlformats.org/officeDocument/2006/relationships/hyperlink" Target="0: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7.svg"/></Relationships>
</file>

<file path=ppt/slides/_rels/slide25.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image" Target="../media/image26.svg"/><Relationship Id="rId4" Type="http://schemas.openxmlformats.org/officeDocument/2006/relationships/image" Target="../media/image10.svg"/><Relationship Id="rId9" Type="http://schemas.openxmlformats.org/officeDocument/2006/relationships/image" Target="../media/image25.png"/><Relationship Id="rId1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C79B5D-8477-2B6E-1FD3-CB3A6BA9CE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24387175" cy="13717786"/>
          </a:xfrm>
          <a:prstGeom prst="rect">
            <a:avLst/>
          </a:prstGeom>
        </p:spPr>
      </p:pic>
      <p:sp>
        <p:nvSpPr>
          <p:cNvPr id="3" name="Shape 0"/>
          <p:cNvSpPr/>
          <p:nvPr/>
        </p:nvSpPr>
        <p:spPr>
          <a:xfrm>
            <a:off x="6668333" y="4762500"/>
            <a:ext cx="11050381" cy="3784600"/>
          </a:xfrm>
          <a:prstGeom prst="rect">
            <a:avLst/>
          </a:prstGeom>
          <a:noFill/>
          <a:ln/>
        </p:spPr>
        <p:txBody>
          <a:bodyPr/>
          <a:lstStyle/>
          <a:p>
            <a:endParaRPr lang="en-ID"/>
          </a:p>
        </p:txBody>
      </p:sp>
      <p:sp>
        <p:nvSpPr>
          <p:cNvPr id="4" name="Text 1"/>
          <p:cNvSpPr/>
          <p:nvPr/>
        </p:nvSpPr>
        <p:spPr>
          <a:xfrm>
            <a:off x="6583656" y="4762500"/>
            <a:ext cx="11219736" cy="880533"/>
          </a:xfrm>
          <a:prstGeom prst="rect">
            <a:avLst/>
          </a:prstGeom>
          <a:noFill/>
          <a:ln/>
        </p:spPr>
        <p:txBody>
          <a:bodyPr wrap="square" lIns="0" tIns="0" rIns="0" bIns="0" rtlCol="0" anchor="t"/>
          <a:lstStyle/>
          <a:p>
            <a:pPr marL="0" indent="0" algn="ctr">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From Click to Check-In:</a:t>
            </a:r>
            <a:endParaRPr lang="en-US" sz="4000" dirty="0"/>
          </a:p>
        </p:txBody>
      </p:sp>
      <p:sp>
        <p:nvSpPr>
          <p:cNvPr id="5" name="Text 2"/>
          <p:cNvSpPr/>
          <p:nvPr/>
        </p:nvSpPr>
        <p:spPr>
          <a:xfrm>
            <a:off x="6435471" y="5753100"/>
            <a:ext cx="11516106" cy="3259667"/>
          </a:xfrm>
          <a:prstGeom prst="rect">
            <a:avLst/>
          </a:prstGeom>
          <a:noFill/>
          <a:ln/>
        </p:spPr>
        <p:txBody>
          <a:bodyPr wrap="square" lIns="0" tIns="0" rIns="0" bIns="0" rtlCol="0" anchor="t"/>
          <a:lstStyle/>
          <a:p>
            <a:pPr marL="0" indent="0" algn="ctr">
              <a:lnSpc>
                <a:spcPts val="11000"/>
              </a:lnSpc>
              <a:buNone/>
            </a:pPr>
            <a:r>
              <a:rPr lang="en-US" sz="11000" kern="0" spc="-550" dirty="0">
                <a:solidFill>
                  <a:srgbClr val="F6F6F6">
                    <a:alpha val="100000"/>
                  </a:srgbClr>
                </a:solidFill>
                <a:latin typeface="Inter Semi Bold" pitchFamily="34" charset="0"/>
                <a:ea typeface="Inter Semi Bold" pitchFamily="34" charset="-122"/>
                <a:cs typeface="Inter Semi Bold" pitchFamily="34" charset="-120"/>
              </a:rPr>
              <a:t>The Future of Hotel Booking</a:t>
            </a:r>
            <a:endParaRPr lang="en-US" sz="11000" dirty="0"/>
          </a:p>
        </p:txBody>
      </p:sp>
      <p:sp>
        <p:nvSpPr>
          <p:cNvPr id="6" name="Shape 3"/>
          <p:cNvSpPr/>
          <p:nvPr/>
        </p:nvSpPr>
        <p:spPr>
          <a:xfrm>
            <a:off x="21440280" y="12379325"/>
            <a:ext cx="1930641" cy="482600"/>
          </a:xfrm>
          <a:prstGeom prst="rect">
            <a:avLst/>
          </a:prstGeom>
          <a:noFill/>
          <a:ln/>
        </p:spPr>
        <p:txBody>
          <a:bodyPr/>
          <a:lstStyle/>
          <a:p>
            <a:endParaRPr lang="en-ID"/>
          </a:p>
        </p:txBody>
      </p:sp>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40280" y="12477750"/>
            <a:ext cx="381048" cy="285750"/>
          </a:xfrm>
          <a:prstGeom prst="rect">
            <a:avLst/>
          </a:prstGeom>
        </p:spPr>
      </p:pic>
      <p:sp>
        <p:nvSpPr>
          <p:cNvPr id="8" name="Text 4"/>
          <p:cNvSpPr/>
          <p:nvPr/>
        </p:nvSpPr>
        <p:spPr>
          <a:xfrm>
            <a:off x="22011851" y="12315825"/>
            <a:ext cx="1486086" cy="609600"/>
          </a:xfrm>
          <a:prstGeom prst="rect">
            <a:avLst/>
          </a:prstGeom>
          <a:noFill/>
          <a:ln/>
        </p:spPr>
        <p:txBody>
          <a:bodyPr wrap="square" lIns="0" tIns="0" rIns="0" bIns="0" rtlCol="0" anchor="ctr"/>
          <a:lstStyle/>
          <a:p>
            <a:pPr marL="0" indent="0" algn="l">
              <a:buNone/>
            </a:pPr>
            <a:r>
              <a:rPr lang="en-US" sz="3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3000" dirty="0"/>
          </a:p>
        </p:txBody>
      </p:sp>
      <p:sp>
        <p:nvSpPr>
          <p:cNvPr id="9" name="Shape 5"/>
          <p:cNvSpPr/>
          <p:nvPr/>
        </p:nvSpPr>
        <p:spPr>
          <a:xfrm>
            <a:off x="1003425" y="927100"/>
            <a:ext cx="22367496" cy="1485900"/>
          </a:xfrm>
          <a:prstGeom prst="rect">
            <a:avLst/>
          </a:prstGeom>
          <a:noFill/>
          <a:ln/>
        </p:spPr>
        <p:txBody>
          <a:bodyPr/>
          <a:lstStyle/>
          <a:p>
            <a:endParaRPr lang="en-ID"/>
          </a:p>
        </p:txBody>
      </p:sp>
      <p:sp>
        <p:nvSpPr>
          <p:cNvPr id="10" name="Text 6"/>
          <p:cNvSpPr/>
          <p:nvPr/>
        </p:nvSpPr>
        <p:spPr>
          <a:xfrm>
            <a:off x="1003425" y="927100"/>
            <a:ext cx="2506447" cy="16044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Affordable Comfort</a:t>
            </a:r>
            <a:endParaRPr lang="en-US" sz="2800" dirty="0"/>
          </a:p>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Smart Stays</a:t>
            </a:r>
            <a:endParaRPr lang="en-US" sz="2800" dirty="0"/>
          </a:p>
        </p:txBody>
      </p:sp>
      <p:sp>
        <p:nvSpPr>
          <p:cNvPr id="11" name="Text 7"/>
          <p:cNvSpPr/>
          <p:nvPr/>
        </p:nvSpPr>
        <p:spPr>
          <a:xfrm>
            <a:off x="20919515" y="927100"/>
            <a:ext cx="2451406" cy="558800"/>
          </a:xfrm>
          <a:prstGeom prst="rect">
            <a:avLst/>
          </a:prstGeom>
          <a:noFill/>
          <a:ln/>
        </p:spPr>
        <p:txBody>
          <a:bodyPr wrap="square" lIns="0" tIns="0" rIns="0" bIns="0" rtlCol="0" anchor="t"/>
          <a:lstStyle/>
          <a:p>
            <a:pPr marL="0" indent="0" algn="r">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Situation Report</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6F6F6"/>
        </a:solidFill>
        <a:effectLst/>
      </p:bgPr>
    </p:bg>
    <p:spTree>
      <p:nvGrpSpPr>
        <p:cNvPr id="1" name=""/>
        <p:cNvGrpSpPr/>
        <p:nvPr/>
      </p:nvGrpSpPr>
      <p:grpSpPr>
        <a:xfrm>
          <a:off x="0" y="0"/>
          <a:ext cx="0" cy="0"/>
          <a:chOff x="0" y="0"/>
          <a:chExt cx="0" cy="0"/>
        </a:xfrm>
      </p:grpSpPr>
      <p:sp>
        <p:nvSpPr>
          <p:cNvPr id="2" name="Shape 0"/>
          <p:cNvSpPr/>
          <p:nvPr/>
        </p:nvSpPr>
        <p:spPr>
          <a:xfrm>
            <a:off x="1016127" y="12522200"/>
            <a:ext cx="22354794" cy="736600"/>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4" name="Shape 1"/>
          <p:cNvSpPr/>
          <p:nvPr/>
        </p:nvSpPr>
        <p:spPr>
          <a:xfrm>
            <a:off x="1016127" y="12941300"/>
            <a:ext cx="22354794" cy="317500"/>
          </a:xfrm>
          <a:prstGeom prst="rect">
            <a:avLst/>
          </a:prstGeom>
          <a:noFill/>
          <a:ln/>
        </p:spPr>
        <p:txBody>
          <a:bodyPr/>
          <a:lstStyle/>
          <a:p>
            <a:endParaRPr lang="en-ID"/>
          </a:p>
        </p:txBody>
      </p:sp>
      <p:sp>
        <p:nvSpPr>
          <p:cNvPr id="5" name="Shape 2"/>
          <p:cNvSpPr/>
          <p:nvPr/>
        </p:nvSpPr>
        <p:spPr>
          <a:xfrm>
            <a:off x="1016127" y="12979400"/>
            <a:ext cx="1790924" cy="241300"/>
          </a:xfrm>
          <a:prstGeom prst="rect">
            <a:avLst/>
          </a:prstGeom>
          <a:noFill/>
          <a:ln/>
        </p:spPr>
        <p:txBody>
          <a:bodyPr/>
          <a:lstStyle/>
          <a:p>
            <a:endParaRPr lang="en-ID"/>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7"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Page 09</a:t>
            </a:r>
            <a:endParaRPr lang="en-US" sz="2000" dirty="0"/>
          </a:p>
        </p:txBody>
      </p:sp>
      <p:sp>
        <p:nvSpPr>
          <p:cNvPr id="9" name="Shape 5"/>
          <p:cNvSpPr/>
          <p:nvPr/>
        </p:nvSpPr>
        <p:spPr>
          <a:xfrm>
            <a:off x="20830603" y="901700"/>
            <a:ext cx="2578422" cy="749300"/>
          </a:xfrm>
          <a:prstGeom prst="roundRect">
            <a:avLst>
              <a:gd name="adj" fmla="val 68339"/>
            </a:avLst>
          </a:prstGeom>
          <a:solidFill>
            <a:srgbClr val="000001">
              <a:alpha val="100000"/>
            </a:srgbClr>
          </a:solidFill>
          <a:ln/>
        </p:spPr>
        <p:txBody>
          <a:bodyPr/>
          <a:lstStyle/>
          <a:p>
            <a:endParaRPr lang="en-ID"/>
          </a:p>
        </p:txBody>
      </p:sp>
      <p:sp>
        <p:nvSpPr>
          <p:cNvPr id="10" name="Text 6"/>
          <p:cNvSpPr/>
          <p:nvPr/>
        </p:nvSpPr>
        <p:spPr>
          <a:xfrm>
            <a:off x="21472034" y="1123950"/>
            <a:ext cx="1380239"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Chalanges</a:t>
            </a:r>
            <a:endParaRPr lang="en-US" sz="2000" dirty="0"/>
          </a:p>
        </p:txBody>
      </p:sp>
      <p:sp>
        <p:nvSpPr>
          <p:cNvPr id="11" name="Shape 7"/>
          <p:cNvSpPr/>
          <p:nvPr/>
        </p:nvSpPr>
        <p:spPr>
          <a:xfrm>
            <a:off x="1016127" y="2628900"/>
            <a:ext cx="7265308" cy="9080500"/>
          </a:xfrm>
          <a:prstGeom prst="rect">
            <a:avLst/>
          </a:prstGeom>
          <a:noFill/>
          <a:ln/>
        </p:spPr>
        <p:txBody>
          <a:bodyPr/>
          <a:lstStyle/>
          <a:p>
            <a:endParaRPr lang="en-ID"/>
          </a:p>
        </p:txBody>
      </p:sp>
      <p:sp>
        <p:nvSpPr>
          <p:cNvPr id="12" name="Shape 8"/>
          <p:cNvSpPr/>
          <p:nvPr/>
        </p:nvSpPr>
        <p:spPr>
          <a:xfrm>
            <a:off x="1016127" y="2628900"/>
            <a:ext cx="7265308" cy="3619500"/>
          </a:xfrm>
          <a:prstGeom prst="rect">
            <a:avLst/>
          </a:prstGeom>
          <a:noFill/>
          <a:ln/>
        </p:spPr>
        <p:txBody>
          <a:bodyPr/>
          <a:lstStyle/>
          <a:p>
            <a:endParaRPr lang="en-ID"/>
          </a:p>
        </p:txBody>
      </p:sp>
      <p:sp>
        <p:nvSpPr>
          <p:cNvPr id="13" name="Text 9"/>
          <p:cNvSpPr/>
          <p:nvPr/>
        </p:nvSpPr>
        <p:spPr>
          <a:xfrm>
            <a:off x="1016127" y="2628900"/>
            <a:ext cx="7434663" cy="880533"/>
          </a:xfrm>
          <a:prstGeom prst="rect">
            <a:avLst/>
          </a:prstGeom>
          <a:noFill/>
          <a:ln/>
        </p:spPr>
        <p:txBody>
          <a:bodyPr wrap="square" lIns="0" tIns="0" rIns="0" bIns="0" rtlCol="0" anchor="t"/>
          <a:lstStyle/>
          <a:p>
            <a:pPr marL="0" indent="0" algn="l">
              <a:lnSpc>
                <a:spcPts val="5600"/>
              </a:lnSpc>
              <a:buNone/>
            </a:pPr>
            <a:r>
              <a:rPr lang="en-US" sz="4000" dirty="0">
                <a:solidFill>
                  <a:srgbClr val="000001">
                    <a:alpha val="100000"/>
                  </a:srgbClr>
                </a:solidFill>
                <a:latin typeface="Plus Jakarta Sans Regular" pitchFamily="34" charset="0"/>
                <a:ea typeface="Plus Jakarta Sans Regular" pitchFamily="34" charset="-122"/>
                <a:cs typeface="Plus Jakarta Sans Regular" pitchFamily="34" charset="-120"/>
              </a:rPr>
              <a:t>Addressing Key Issues</a:t>
            </a:r>
            <a:endParaRPr lang="en-US" sz="4000" dirty="0"/>
          </a:p>
        </p:txBody>
      </p:sp>
      <p:sp>
        <p:nvSpPr>
          <p:cNvPr id="14" name="Text 10"/>
          <p:cNvSpPr/>
          <p:nvPr/>
        </p:nvSpPr>
        <p:spPr>
          <a:xfrm>
            <a:off x="1016127" y="3454400"/>
            <a:ext cx="7688694" cy="3217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000001">
                    <a:alpha val="100000"/>
                  </a:srgbClr>
                </a:solidFill>
                <a:latin typeface="Inter Semi Bold" pitchFamily="34" charset="0"/>
                <a:ea typeface="Inter Semi Bold" pitchFamily="34" charset="-122"/>
                <a:cs typeface="Inter Semi Bold" pitchFamily="34" charset="-120"/>
              </a:rPr>
              <a:t>Operational Challenges</a:t>
            </a:r>
            <a:endParaRPr lang="en-US" sz="10000" dirty="0"/>
          </a:p>
        </p:txBody>
      </p:sp>
      <p:sp>
        <p:nvSpPr>
          <p:cNvPr id="15" name="Text 11"/>
          <p:cNvSpPr/>
          <p:nvPr/>
        </p:nvSpPr>
        <p:spPr>
          <a:xfrm>
            <a:off x="1016127" y="10329333"/>
            <a:ext cx="7358453" cy="1426633"/>
          </a:xfrm>
          <a:prstGeom prst="rect">
            <a:avLst/>
          </a:prstGeom>
          <a:noFill/>
          <a:ln/>
        </p:spPr>
        <p:txBody>
          <a:bodyPr wrap="square" lIns="0" tIns="0" rIns="0" bIns="0" rtlCol="0" anchor="ctr"/>
          <a:lstStyle/>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Addressing key operational challenges to improve efficiency, enhance guest experience, and ensure sustainable growth in a competitive market</a:t>
            </a:r>
            <a:endParaRPr lang="en-US" sz="2200" dirty="0"/>
          </a:p>
        </p:txBody>
      </p:sp>
      <p:sp>
        <p:nvSpPr>
          <p:cNvPr id="16" name="Shape 12"/>
          <p:cNvSpPr/>
          <p:nvPr/>
        </p:nvSpPr>
        <p:spPr>
          <a:xfrm>
            <a:off x="11736267" y="3365500"/>
            <a:ext cx="11012276" cy="5537200"/>
          </a:xfrm>
          <a:prstGeom prst="rect">
            <a:avLst/>
          </a:prstGeom>
          <a:noFill/>
          <a:ln/>
        </p:spPr>
        <p:txBody>
          <a:bodyPr/>
          <a:lstStyle/>
          <a:p>
            <a:endParaRPr lang="en-ID"/>
          </a:p>
        </p:txBody>
      </p:sp>
      <p:sp>
        <p:nvSpPr>
          <p:cNvPr id="17" name="Shape 13"/>
          <p:cNvSpPr/>
          <p:nvPr/>
        </p:nvSpPr>
        <p:spPr>
          <a:xfrm>
            <a:off x="11736267" y="3365500"/>
            <a:ext cx="5321965" cy="2641600"/>
          </a:xfrm>
          <a:prstGeom prst="roundRect">
            <a:avLst>
              <a:gd name="adj" fmla="val 9692"/>
            </a:avLst>
          </a:prstGeom>
          <a:solidFill>
            <a:srgbClr val="000001">
              <a:alpha val="5000"/>
            </a:srgbClr>
          </a:solidFill>
          <a:ln/>
        </p:spPr>
        <p:txBody>
          <a:bodyPr/>
          <a:lstStyle/>
          <a:p>
            <a:endParaRPr lang="en-ID"/>
          </a:p>
        </p:txBody>
      </p:sp>
      <p:sp>
        <p:nvSpPr>
          <p:cNvPr id="18" name="Text 14"/>
          <p:cNvSpPr/>
          <p:nvPr/>
        </p:nvSpPr>
        <p:spPr>
          <a:xfrm>
            <a:off x="12174472" y="3848100"/>
            <a:ext cx="4547168" cy="609600"/>
          </a:xfrm>
          <a:prstGeom prst="rect">
            <a:avLst/>
          </a:prstGeom>
          <a:noFill/>
          <a:ln/>
        </p:spPr>
        <p:txBody>
          <a:bodyPr wrap="square" lIns="0" tIns="0" rIns="0" bIns="0" rtlCol="0" anchor="ctr"/>
          <a:lstStyle/>
          <a:p>
            <a:pPr marL="0" indent="0" algn="l">
              <a:lnSpc>
                <a:spcPts val="3600"/>
              </a:lnSpc>
              <a:buNone/>
            </a:pPr>
            <a:r>
              <a:rPr lang="en-US" sz="2400" kern="0" spc="-24" dirty="0">
                <a:solidFill>
                  <a:srgbClr val="000001">
                    <a:alpha val="100000"/>
                  </a:srgbClr>
                </a:solidFill>
                <a:latin typeface="Plus Jakarta Sans SemiBold" pitchFamily="34" charset="0"/>
                <a:ea typeface="Plus Jakarta Sans SemiBold" pitchFamily="34" charset="-122"/>
                <a:cs typeface="Plus Jakarta Sans SemiBold" pitchFamily="34" charset="-120"/>
              </a:rPr>
              <a:t>Technical Issues</a:t>
            </a:r>
            <a:endParaRPr lang="en-US" sz="2400" dirty="0"/>
          </a:p>
        </p:txBody>
      </p:sp>
      <p:sp>
        <p:nvSpPr>
          <p:cNvPr id="19" name="Text 15"/>
          <p:cNvSpPr/>
          <p:nvPr/>
        </p:nvSpPr>
        <p:spPr>
          <a:xfrm>
            <a:off x="12168121" y="4411133"/>
            <a:ext cx="4551402" cy="982133"/>
          </a:xfrm>
          <a:prstGeom prst="rect">
            <a:avLst/>
          </a:prstGeom>
          <a:noFill/>
          <a:ln/>
        </p:spPr>
        <p:txBody>
          <a:bodyPr wrap="square" lIns="0" tIns="0" rIns="0" bIns="0" rtlCol="0" anchor="ctr"/>
          <a:lstStyle/>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pp crashes, slow performance in some regions.</a:t>
            </a:r>
            <a:endParaRPr lang="en-US" sz="2200" dirty="0"/>
          </a:p>
        </p:txBody>
      </p:sp>
      <p:sp>
        <p:nvSpPr>
          <p:cNvPr id="20" name="Shape 16"/>
          <p:cNvSpPr/>
          <p:nvPr/>
        </p:nvSpPr>
        <p:spPr>
          <a:xfrm>
            <a:off x="17350369" y="3365500"/>
            <a:ext cx="5398175" cy="2641600"/>
          </a:xfrm>
          <a:prstGeom prst="roundRect">
            <a:avLst>
              <a:gd name="adj" fmla="val 9692"/>
            </a:avLst>
          </a:prstGeom>
          <a:solidFill>
            <a:srgbClr val="000001">
              <a:alpha val="5000"/>
            </a:srgbClr>
          </a:solidFill>
          <a:ln/>
        </p:spPr>
        <p:txBody>
          <a:bodyPr/>
          <a:lstStyle/>
          <a:p>
            <a:endParaRPr lang="en-ID"/>
          </a:p>
        </p:txBody>
      </p:sp>
      <p:sp>
        <p:nvSpPr>
          <p:cNvPr id="21" name="Shape 17"/>
          <p:cNvSpPr/>
          <p:nvPr/>
        </p:nvSpPr>
        <p:spPr>
          <a:xfrm>
            <a:off x="17826678" y="3898900"/>
            <a:ext cx="4445556" cy="1447800"/>
          </a:xfrm>
          <a:prstGeom prst="rect">
            <a:avLst/>
          </a:prstGeom>
          <a:noFill/>
          <a:ln/>
        </p:spPr>
        <p:txBody>
          <a:bodyPr/>
          <a:lstStyle/>
          <a:p>
            <a:endParaRPr lang="en-ID"/>
          </a:p>
        </p:txBody>
      </p:sp>
      <p:sp>
        <p:nvSpPr>
          <p:cNvPr id="22" name="Text 18"/>
          <p:cNvSpPr/>
          <p:nvPr/>
        </p:nvSpPr>
        <p:spPr>
          <a:xfrm>
            <a:off x="17826678" y="3848100"/>
            <a:ext cx="4547168" cy="609600"/>
          </a:xfrm>
          <a:prstGeom prst="rect">
            <a:avLst/>
          </a:prstGeom>
          <a:noFill/>
          <a:ln/>
        </p:spPr>
        <p:txBody>
          <a:bodyPr wrap="square" lIns="0" tIns="0" rIns="0" bIns="0" rtlCol="0" anchor="ctr"/>
          <a:lstStyle/>
          <a:p>
            <a:pPr marL="0" indent="0" algn="l">
              <a:lnSpc>
                <a:spcPts val="3600"/>
              </a:lnSpc>
              <a:buNone/>
            </a:pPr>
            <a:r>
              <a:rPr lang="en-US" sz="2400" kern="0" spc="-24" dirty="0">
                <a:solidFill>
                  <a:srgbClr val="000001">
                    <a:alpha val="100000"/>
                  </a:srgbClr>
                </a:solidFill>
                <a:latin typeface="Plus Jakarta Sans SemiBold" pitchFamily="34" charset="0"/>
                <a:ea typeface="Plus Jakarta Sans SemiBold" pitchFamily="34" charset="-122"/>
                <a:cs typeface="Plus Jakarta Sans SemiBold" pitchFamily="34" charset="-120"/>
              </a:rPr>
              <a:t>Limited Payment Options</a:t>
            </a:r>
            <a:endParaRPr lang="en-US" sz="2400" dirty="0"/>
          </a:p>
        </p:txBody>
      </p:sp>
      <p:sp>
        <p:nvSpPr>
          <p:cNvPr id="23" name="Text 19"/>
          <p:cNvSpPr/>
          <p:nvPr/>
        </p:nvSpPr>
        <p:spPr>
          <a:xfrm>
            <a:off x="17826678" y="4411133"/>
            <a:ext cx="4538701" cy="982133"/>
          </a:xfrm>
          <a:prstGeom prst="rect">
            <a:avLst/>
          </a:prstGeom>
          <a:noFill/>
          <a:ln/>
        </p:spPr>
        <p:txBody>
          <a:bodyPr wrap="square" lIns="0" tIns="0" rIns="0" bIns="0" rtlCol="0" anchor="ctr"/>
          <a:lstStyle/>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Expansion to include more local payment methods.</a:t>
            </a:r>
            <a:endParaRPr lang="en-US" sz="2200" dirty="0"/>
          </a:p>
        </p:txBody>
      </p:sp>
      <p:sp>
        <p:nvSpPr>
          <p:cNvPr id="24" name="Shape 20"/>
          <p:cNvSpPr/>
          <p:nvPr/>
        </p:nvSpPr>
        <p:spPr>
          <a:xfrm>
            <a:off x="11736267" y="6261100"/>
            <a:ext cx="5321965" cy="2641600"/>
          </a:xfrm>
          <a:prstGeom prst="roundRect">
            <a:avLst>
              <a:gd name="adj" fmla="val 9692"/>
            </a:avLst>
          </a:prstGeom>
          <a:solidFill>
            <a:srgbClr val="000001">
              <a:alpha val="5000"/>
            </a:srgbClr>
          </a:solidFill>
          <a:ln/>
        </p:spPr>
        <p:txBody>
          <a:bodyPr/>
          <a:lstStyle/>
          <a:p>
            <a:endParaRPr lang="en-ID"/>
          </a:p>
        </p:txBody>
      </p:sp>
      <p:sp>
        <p:nvSpPr>
          <p:cNvPr id="25" name="Shape 21"/>
          <p:cNvSpPr/>
          <p:nvPr/>
        </p:nvSpPr>
        <p:spPr>
          <a:xfrm>
            <a:off x="12174472" y="6794500"/>
            <a:ext cx="4445556" cy="1079500"/>
          </a:xfrm>
          <a:prstGeom prst="rect">
            <a:avLst/>
          </a:prstGeom>
          <a:noFill/>
          <a:ln/>
        </p:spPr>
        <p:txBody>
          <a:bodyPr/>
          <a:lstStyle/>
          <a:p>
            <a:endParaRPr lang="en-ID"/>
          </a:p>
        </p:txBody>
      </p:sp>
      <p:sp>
        <p:nvSpPr>
          <p:cNvPr id="26" name="Text 22"/>
          <p:cNvSpPr/>
          <p:nvPr/>
        </p:nvSpPr>
        <p:spPr>
          <a:xfrm>
            <a:off x="12174472" y="6743700"/>
            <a:ext cx="4547168" cy="609600"/>
          </a:xfrm>
          <a:prstGeom prst="rect">
            <a:avLst/>
          </a:prstGeom>
          <a:noFill/>
          <a:ln/>
        </p:spPr>
        <p:txBody>
          <a:bodyPr wrap="square" lIns="0" tIns="0" rIns="0" bIns="0" rtlCol="0" anchor="ctr"/>
          <a:lstStyle/>
          <a:p>
            <a:pPr marL="0" indent="0" algn="l">
              <a:lnSpc>
                <a:spcPts val="3600"/>
              </a:lnSpc>
              <a:buNone/>
            </a:pPr>
            <a:r>
              <a:rPr lang="en-US" sz="2400" kern="0" spc="-24" dirty="0">
                <a:solidFill>
                  <a:srgbClr val="000001">
                    <a:alpha val="100000"/>
                  </a:srgbClr>
                </a:solidFill>
                <a:latin typeface="Plus Jakarta Sans SemiBold" pitchFamily="34" charset="0"/>
                <a:ea typeface="Plus Jakarta Sans SemiBold" pitchFamily="34" charset="-122"/>
                <a:cs typeface="Plus Jakarta Sans SemiBold" pitchFamily="34" charset="-120"/>
              </a:rPr>
              <a:t>Customer Service Delays</a:t>
            </a:r>
            <a:endParaRPr lang="en-US" sz="2400" dirty="0"/>
          </a:p>
        </p:txBody>
      </p:sp>
      <p:sp>
        <p:nvSpPr>
          <p:cNvPr id="27" name="Text 23"/>
          <p:cNvSpPr/>
          <p:nvPr/>
        </p:nvSpPr>
        <p:spPr>
          <a:xfrm>
            <a:off x="12174472" y="7319433"/>
            <a:ext cx="4538701" cy="601133"/>
          </a:xfrm>
          <a:prstGeom prst="rect">
            <a:avLst/>
          </a:prstGeom>
          <a:noFill/>
          <a:ln/>
        </p:spPr>
        <p:txBody>
          <a:bodyPr wrap="square" lIns="0" tIns="0" rIns="0" bIns="0" rtlCol="0" anchor="ctr"/>
          <a:lstStyle/>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Need for faster resolution times.</a:t>
            </a:r>
            <a:endParaRPr lang="en-US" sz="2200" dirty="0"/>
          </a:p>
        </p:txBody>
      </p:sp>
      <p:sp>
        <p:nvSpPr>
          <p:cNvPr id="28" name="Shape 24"/>
          <p:cNvSpPr/>
          <p:nvPr/>
        </p:nvSpPr>
        <p:spPr>
          <a:xfrm>
            <a:off x="17350369" y="6261100"/>
            <a:ext cx="5398175" cy="2641600"/>
          </a:xfrm>
          <a:prstGeom prst="roundRect">
            <a:avLst>
              <a:gd name="adj" fmla="val 9692"/>
            </a:avLst>
          </a:prstGeom>
          <a:solidFill>
            <a:srgbClr val="000001">
              <a:alpha val="5000"/>
            </a:srgbClr>
          </a:solidFill>
          <a:ln/>
        </p:spPr>
        <p:txBody>
          <a:bodyPr/>
          <a:lstStyle/>
          <a:p>
            <a:endParaRPr lang="en-ID"/>
          </a:p>
        </p:txBody>
      </p:sp>
      <p:sp>
        <p:nvSpPr>
          <p:cNvPr id="29" name="Shape 25"/>
          <p:cNvSpPr/>
          <p:nvPr/>
        </p:nvSpPr>
        <p:spPr>
          <a:xfrm>
            <a:off x="17826678" y="6794500"/>
            <a:ext cx="4445556" cy="1460500"/>
          </a:xfrm>
          <a:prstGeom prst="rect">
            <a:avLst/>
          </a:prstGeom>
          <a:noFill/>
          <a:ln/>
        </p:spPr>
        <p:txBody>
          <a:bodyPr/>
          <a:lstStyle/>
          <a:p>
            <a:endParaRPr lang="en-ID"/>
          </a:p>
        </p:txBody>
      </p:sp>
      <p:sp>
        <p:nvSpPr>
          <p:cNvPr id="30" name="Text 26"/>
          <p:cNvSpPr/>
          <p:nvPr/>
        </p:nvSpPr>
        <p:spPr>
          <a:xfrm>
            <a:off x="17826678" y="6743700"/>
            <a:ext cx="4547168" cy="609600"/>
          </a:xfrm>
          <a:prstGeom prst="rect">
            <a:avLst/>
          </a:prstGeom>
          <a:noFill/>
          <a:ln/>
        </p:spPr>
        <p:txBody>
          <a:bodyPr wrap="square" lIns="0" tIns="0" rIns="0" bIns="0" rtlCol="0" anchor="ctr"/>
          <a:lstStyle/>
          <a:p>
            <a:pPr marL="0" indent="0" algn="l">
              <a:lnSpc>
                <a:spcPts val="3600"/>
              </a:lnSpc>
              <a:buNone/>
            </a:pPr>
            <a:r>
              <a:rPr lang="en-US" sz="2400" kern="0" spc="-24" dirty="0">
                <a:solidFill>
                  <a:srgbClr val="000001">
                    <a:alpha val="100000"/>
                  </a:srgbClr>
                </a:solidFill>
                <a:latin typeface="Plus Jakarta Sans SemiBold" pitchFamily="34" charset="0"/>
                <a:ea typeface="Plus Jakarta Sans SemiBold" pitchFamily="34" charset="-122"/>
                <a:cs typeface="Plus Jakarta Sans SemiBold" pitchFamily="34" charset="-120"/>
              </a:rPr>
              <a:t>Hotel Network Expansion</a:t>
            </a:r>
            <a:endParaRPr lang="en-US" sz="2400" dirty="0"/>
          </a:p>
        </p:txBody>
      </p:sp>
      <p:sp>
        <p:nvSpPr>
          <p:cNvPr id="31" name="Text 27"/>
          <p:cNvSpPr/>
          <p:nvPr/>
        </p:nvSpPr>
        <p:spPr>
          <a:xfrm>
            <a:off x="17826678" y="7319433"/>
            <a:ext cx="4538701" cy="982133"/>
          </a:xfrm>
          <a:prstGeom prst="rect">
            <a:avLst/>
          </a:prstGeom>
          <a:noFill/>
          <a:ln/>
        </p:spPr>
        <p:txBody>
          <a:bodyPr wrap="square" lIns="0" tIns="0" rIns="0" bIns="0" rtlCol="0" anchor="ctr"/>
          <a:lstStyle/>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Need to onboard more hotels in key travel destinations.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6F6F6"/>
        </a:solidFill>
        <a:effectLst/>
      </p:bgPr>
    </p:bg>
    <p:spTree>
      <p:nvGrpSpPr>
        <p:cNvPr id="1" name=""/>
        <p:cNvGrpSpPr/>
        <p:nvPr/>
      </p:nvGrpSpPr>
      <p:grpSpPr>
        <a:xfrm>
          <a:off x="0" y="0"/>
          <a:ext cx="0" cy="0"/>
          <a:chOff x="0" y="0"/>
          <a:chExt cx="0" cy="0"/>
        </a:xfrm>
      </p:grpSpPr>
      <p:sp>
        <p:nvSpPr>
          <p:cNvPr id="2" name="Shape 0"/>
          <p:cNvSpPr/>
          <p:nvPr/>
        </p:nvSpPr>
        <p:spPr>
          <a:xfrm>
            <a:off x="1016127" y="901700"/>
            <a:ext cx="2578422" cy="749300"/>
          </a:xfrm>
          <a:prstGeom prst="roundRect">
            <a:avLst>
              <a:gd name="adj" fmla="val 68339"/>
            </a:avLst>
          </a:prstGeom>
          <a:solidFill>
            <a:srgbClr val="000001">
              <a:alpha val="100000"/>
            </a:srgbClr>
          </a:solidFill>
          <a:ln/>
        </p:spPr>
        <p:txBody>
          <a:bodyPr/>
          <a:lstStyle/>
          <a:p>
            <a:endParaRPr lang="en-ID"/>
          </a:p>
        </p:txBody>
      </p:sp>
      <p:sp>
        <p:nvSpPr>
          <p:cNvPr id="3" name="Text 1"/>
          <p:cNvSpPr/>
          <p:nvPr/>
        </p:nvSpPr>
        <p:spPr>
          <a:xfrm>
            <a:off x="1606751" y="1123950"/>
            <a:ext cx="1481852"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Cost Issues</a:t>
            </a:r>
            <a:endParaRPr lang="en-US" sz="2000" dirty="0"/>
          </a:p>
        </p:txBody>
      </p:sp>
      <p:sp>
        <p:nvSpPr>
          <p:cNvPr id="4" name="Shape 2"/>
          <p:cNvSpPr/>
          <p:nvPr/>
        </p:nvSpPr>
        <p:spPr>
          <a:xfrm>
            <a:off x="1016127" y="12522200"/>
            <a:ext cx="22354794" cy="736600"/>
          </a:xfrm>
          <a:prstGeom prst="rect">
            <a:avLst/>
          </a:prstGeom>
          <a:noFill/>
          <a:ln/>
        </p:spPr>
        <p:txBody>
          <a:bodyPr/>
          <a:lstStyle/>
          <a:p>
            <a:endParaRPr lang="en-ID"/>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6" name="Shape 3"/>
          <p:cNvSpPr/>
          <p:nvPr/>
        </p:nvSpPr>
        <p:spPr>
          <a:xfrm>
            <a:off x="1016127" y="12941300"/>
            <a:ext cx="22354794" cy="317500"/>
          </a:xfrm>
          <a:prstGeom prst="rect">
            <a:avLst/>
          </a:prstGeom>
          <a:noFill/>
          <a:ln/>
        </p:spPr>
        <p:txBody>
          <a:bodyPr/>
          <a:lstStyle/>
          <a:p>
            <a:endParaRPr lang="en-ID"/>
          </a:p>
        </p:txBody>
      </p:sp>
      <p:sp>
        <p:nvSpPr>
          <p:cNvPr id="7" name="Shape 4"/>
          <p:cNvSpPr/>
          <p:nvPr/>
        </p:nvSpPr>
        <p:spPr>
          <a:xfrm>
            <a:off x="1016127" y="12979400"/>
            <a:ext cx="1790924" cy="241300"/>
          </a:xfrm>
          <a:prstGeom prst="rect">
            <a:avLst/>
          </a:prstGeom>
          <a:noFill/>
          <a:ln/>
        </p:spPr>
        <p:txBody>
          <a:bodyPr/>
          <a:lstStyle/>
          <a:p>
            <a:endParaRPr lang="en-ID"/>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9" name="Text 5"/>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0" name="Text 6"/>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Page 10</a:t>
            </a:r>
            <a:endParaRPr lang="en-US" sz="2000" dirty="0"/>
          </a:p>
        </p:txBody>
      </p:sp>
      <p:sp>
        <p:nvSpPr>
          <p:cNvPr id="11" name="Shape 7"/>
          <p:cNvSpPr/>
          <p:nvPr/>
        </p:nvSpPr>
        <p:spPr>
          <a:xfrm>
            <a:off x="1105038" y="2044700"/>
            <a:ext cx="22265883" cy="10464800"/>
          </a:xfrm>
          <a:prstGeom prst="rect">
            <a:avLst/>
          </a:prstGeom>
          <a:noFill/>
          <a:ln/>
        </p:spPr>
        <p:txBody>
          <a:bodyPr/>
          <a:lstStyle/>
          <a:p>
            <a:endParaRPr lang="en-ID"/>
          </a:p>
        </p:txBody>
      </p:sp>
      <p:sp>
        <p:nvSpPr>
          <p:cNvPr id="12" name="Shape 8"/>
          <p:cNvSpPr/>
          <p:nvPr/>
        </p:nvSpPr>
        <p:spPr>
          <a:xfrm>
            <a:off x="13387473" y="2044700"/>
            <a:ext cx="9983448" cy="3454400"/>
          </a:xfrm>
          <a:prstGeom prst="rect">
            <a:avLst/>
          </a:prstGeom>
          <a:noFill/>
          <a:ln/>
        </p:spPr>
        <p:txBody>
          <a:bodyPr/>
          <a:lstStyle/>
          <a:p>
            <a:endParaRPr lang="en-ID"/>
          </a:p>
        </p:txBody>
      </p:sp>
      <p:sp>
        <p:nvSpPr>
          <p:cNvPr id="13" name="Text 9"/>
          <p:cNvSpPr/>
          <p:nvPr/>
        </p:nvSpPr>
        <p:spPr>
          <a:xfrm>
            <a:off x="13218119" y="2044700"/>
            <a:ext cx="10152802" cy="880533"/>
          </a:xfrm>
          <a:prstGeom prst="rect">
            <a:avLst/>
          </a:prstGeom>
          <a:noFill/>
          <a:ln/>
        </p:spPr>
        <p:txBody>
          <a:bodyPr wrap="square" lIns="0" tIns="0" rIns="0" bIns="0" rtlCol="0" anchor="t"/>
          <a:lstStyle/>
          <a:p>
            <a:pPr marL="0" indent="0" algn="r">
              <a:lnSpc>
                <a:spcPts val="5600"/>
              </a:lnSpc>
              <a:buNone/>
            </a:pPr>
            <a:r>
              <a:rPr lang="en-US" sz="4000" dirty="0">
                <a:solidFill>
                  <a:srgbClr val="000001">
                    <a:alpha val="100000"/>
                  </a:srgbClr>
                </a:solidFill>
                <a:latin typeface="Plus Jakarta Sans Regular" pitchFamily="34" charset="0"/>
                <a:ea typeface="Plus Jakarta Sans Regular" pitchFamily="34" charset="-122"/>
                <a:cs typeface="Plus Jakarta Sans Regular" pitchFamily="34" charset="-120"/>
              </a:rPr>
              <a:t>Key Financial Hurdles</a:t>
            </a:r>
            <a:endParaRPr lang="en-US" sz="4000" dirty="0"/>
          </a:p>
        </p:txBody>
      </p:sp>
      <p:sp>
        <p:nvSpPr>
          <p:cNvPr id="14" name="Text 10"/>
          <p:cNvSpPr/>
          <p:nvPr/>
        </p:nvSpPr>
        <p:spPr>
          <a:xfrm>
            <a:off x="13006426" y="2755900"/>
            <a:ext cx="10364495" cy="3124200"/>
          </a:xfrm>
          <a:prstGeom prst="rect">
            <a:avLst/>
          </a:prstGeom>
          <a:noFill/>
          <a:ln/>
        </p:spPr>
        <p:txBody>
          <a:bodyPr wrap="square" lIns="0" tIns="0" rIns="0" bIns="0" rtlCol="0" anchor="t"/>
          <a:lstStyle/>
          <a:p>
            <a:pPr marL="0" indent="0" algn="r">
              <a:lnSpc>
                <a:spcPts val="10800"/>
              </a:lnSpc>
              <a:buNone/>
            </a:pPr>
            <a:r>
              <a:rPr lang="en-US" sz="9000" dirty="0">
                <a:solidFill>
                  <a:srgbClr val="000001">
                    <a:alpha val="100000"/>
                  </a:srgbClr>
                </a:solidFill>
                <a:latin typeface="Inter Semi Bold" pitchFamily="34" charset="0"/>
                <a:ea typeface="Inter Semi Bold" pitchFamily="34" charset="-122"/>
                <a:cs typeface="Inter Semi Bold" pitchFamily="34" charset="-120"/>
              </a:rPr>
              <a:t>Managing Costs and Profitability</a:t>
            </a:r>
            <a:endParaRPr lang="en-US" sz="9000" dirty="0"/>
          </a:p>
        </p:txBody>
      </p:sp>
      <p:sp>
        <p:nvSpPr>
          <p:cNvPr id="15" name="Shape 11"/>
          <p:cNvSpPr/>
          <p:nvPr/>
        </p:nvSpPr>
        <p:spPr>
          <a:xfrm>
            <a:off x="1105038" y="7061200"/>
            <a:ext cx="22265883" cy="5448300"/>
          </a:xfrm>
          <a:prstGeom prst="rect">
            <a:avLst/>
          </a:prstGeom>
          <a:noFill/>
          <a:ln/>
        </p:spPr>
        <p:txBody>
          <a:bodyPr/>
          <a:lstStyle/>
          <a:p>
            <a:endParaRPr lang="en-ID"/>
          </a:p>
        </p:txBody>
      </p:sp>
      <p:sp>
        <p:nvSpPr>
          <p:cNvPr id="16" name="Shape 12"/>
          <p:cNvSpPr/>
          <p:nvPr/>
        </p:nvSpPr>
        <p:spPr>
          <a:xfrm>
            <a:off x="1105038" y="7061200"/>
            <a:ext cx="7074784" cy="5448300"/>
          </a:xfrm>
          <a:prstGeom prst="roundRect">
            <a:avLst>
              <a:gd name="adj" fmla="val 4699"/>
            </a:avLst>
          </a:prstGeom>
          <a:solidFill>
            <a:srgbClr val="000001">
              <a:alpha val="5000"/>
            </a:srgbClr>
          </a:solidFill>
          <a:ln/>
        </p:spPr>
        <p:txBody>
          <a:bodyPr/>
          <a:lstStyle/>
          <a:p>
            <a:endParaRPr lang="en-ID"/>
          </a:p>
        </p:txBody>
      </p:sp>
      <p:sp>
        <p:nvSpPr>
          <p:cNvPr id="17" name="Shape 13"/>
          <p:cNvSpPr/>
          <p:nvPr/>
        </p:nvSpPr>
        <p:spPr>
          <a:xfrm>
            <a:off x="1600400" y="7683500"/>
            <a:ext cx="5918940" cy="4127500"/>
          </a:xfrm>
          <a:prstGeom prst="rect">
            <a:avLst/>
          </a:prstGeom>
          <a:noFill/>
          <a:ln/>
        </p:spPr>
        <p:txBody>
          <a:bodyPr/>
          <a:lstStyle/>
          <a:p>
            <a:endParaRPr lang="en-ID"/>
          </a:p>
        </p:txBody>
      </p:sp>
      <p:pic>
        <p:nvPicPr>
          <p:cNvPr id="19"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34269" y="7743825"/>
            <a:ext cx="567336" cy="487890"/>
          </a:xfrm>
          <a:prstGeom prst="rect">
            <a:avLst/>
          </a:prstGeom>
        </p:spPr>
      </p:pic>
      <p:sp>
        <p:nvSpPr>
          <p:cNvPr id="20" name="Shape 14"/>
          <p:cNvSpPr/>
          <p:nvPr/>
        </p:nvSpPr>
        <p:spPr>
          <a:xfrm>
            <a:off x="1600400" y="10160000"/>
            <a:ext cx="5918940" cy="1651000"/>
          </a:xfrm>
          <a:prstGeom prst="rect">
            <a:avLst/>
          </a:prstGeom>
          <a:noFill/>
          <a:ln/>
        </p:spPr>
        <p:txBody>
          <a:bodyPr/>
          <a:lstStyle/>
          <a:p>
            <a:endParaRPr lang="en-ID"/>
          </a:p>
        </p:txBody>
      </p:sp>
      <p:sp>
        <p:nvSpPr>
          <p:cNvPr id="21" name="Text 15"/>
          <p:cNvSpPr/>
          <p:nvPr/>
        </p:nvSpPr>
        <p:spPr>
          <a:xfrm>
            <a:off x="1600400" y="10041467"/>
            <a:ext cx="6037488" cy="613833"/>
          </a:xfrm>
          <a:prstGeom prst="rect">
            <a:avLst/>
          </a:prstGeom>
          <a:noFill/>
          <a:ln/>
        </p:spPr>
        <p:txBody>
          <a:bodyPr wrap="square" lIns="0" tIns="0" rIns="0" bIns="0" rtlCol="0" anchor="b"/>
          <a:lstStyle/>
          <a:p>
            <a:pPr marL="0" indent="0" algn="l">
              <a:lnSpc>
                <a:spcPts val="3920"/>
              </a:lnSpc>
              <a:buNone/>
            </a:pPr>
            <a:r>
              <a:rPr lang="en-US" sz="2800" dirty="0">
                <a:solidFill>
                  <a:srgbClr val="000001">
                    <a:alpha val="100000"/>
                  </a:srgbClr>
                </a:solidFill>
                <a:latin typeface="Plus Jakarta Sans Bold" pitchFamily="34" charset="0"/>
                <a:ea typeface="Plus Jakarta Sans Bold" pitchFamily="34" charset="-122"/>
                <a:cs typeface="Plus Jakarta Sans Bold" pitchFamily="34" charset="-120"/>
              </a:rPr>
              <a:t>Hotel Commission Adjustments</a:t>
            </a:r>
            <a:endParaRPr lang="en-US" sz="2800" dirty="0"/>
          </a:p>
        </p:txBody>
      </p:sp>
      <p:sp>
        <p:nvSpPr>
          <p:cNvPr id="22" name="Text 16"/>
          <p:cNvSpPr/>
          <p:nvPr/>
        </p:nvSpPr>
        <p:spPr>
          <a:xfrm>
            <a:off x="1600400" y="10701867"/>
            <a:ext cx="6037488" cy="1109133"/>
          </a:xfrm>
          <a:prstGeom prst="rect">
            <a:avLst/>
          </a:prstGeom>
          <a:noFill/>
          <a:ln/>
        </p:spPr>
        <p:txBody>
          <a:bodyPr wrap="square" lIns="0" tIns="0" rIns="0" bIns="0" rtlCol="0" anchor="b"/>
          <a:lstStyle/>
          <a:p>
            <a:pPr marL="0" indent="0" algn="l">
              <a:lnSpc>
                <a:spcPts val="3920"/>
              </a:lnSpc>
              <a:buNone/>
            </a:pPr>
            <a:r>
              <a:rPr lang="en-US" sz="2800" dirty="0">
                <a:solidFill>
                  <a:srgbClr val="000001">
                    <a:alpha val="100000"/>
                  </a:srgbClr>
                </a:solidFill>
                <a:latin typeface="Plus Jakarta Sans Regular" pitchFamily="34" charset="0"/>
                <a:ea typeface="Plus Jakarta Sans Regular" pitchFamily="34" charset="-122"/>
                <a:cs typeface="Plus Jakarta Sans Regular" pitchFamily="34" charset="-120"/>
              </a:rPr>
              <a:t>Hotels demanding better revenue share.</a:t>
            </a:r>
            <a:endParaRPr lang="en-US" sz="2800" dirty="0"/>
          </a:p>
        </p:txBody>
      </p:sp>
      <p:sp>
        <p:nvSpPr>
          <p:cNvPr id="23" name="Shape 17"/>
          <p:cNvSpPr/>
          <p:nvPr/>
        </p:nvSpPr>
        <p:spPr>
          <a:xfrm>
            <a:off x="8687886" y="7061200"/>
            <a:ext cx="7087486" cy="5448300"/>
          </a:xfrm>
          <a:prstGeom prst="roundRect">
            <a:avLst>
              <a:gd name="adj" fmla="val 4699"/>
            </a:avLst>
          </a:prstGeom>
          <a:solidFill>
            <a:srgbClr val="000001">
              <a:alpha val="5000"/>
            </a:srgbClr>
          </a:solidFill>
          <a:ln/>
        </p:spPr>
        <p:txBody>
          <a:bodyPr/>
          <a:lstStyle/>
          <a:p>
            <a:endParaRPr lang="en-ID"/>
          </a:p>
        </p:txBody>
      </p:sp>
      <p:sp>
        <p:nvSpPr>
          <p:cNvPr id="24" name="Shape 18"/>
          <p:cNvSpPr/>
          <p:nvPr/>
        </p:nvSpPr>
        <p:spPr>
          <a:xfrm>
            <a:off x="9221353" y="7759700"/>
            <a:ext cx="5931641" cy="3632200"/>
          </a:xfrm>
          <a:prstGeom prst="rect">
            <a:avLst/>
          </a:prstGeom>
          <a:noFill/>
          <a:ln/>
        </p:spPr>
        <p:txBody>
          <a:bodyPr/>
          <a:lstStyle/>
          <a:p>
            <a:endParaRPr lang="en-ID"/>
          </a:p>
        </p:txBody>
      </p:sp>
      <p:pic>
        <p:nvPicPr>
          <p:cNvPr id="26"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8149" y="7925860"/>
            <a:ext cx="461505" cy="302685"/>
          </a:xfrm>
          <a:prstGeom prst="rect">
            <a:avLst/>
          </a:prstGeom>
        </p:spPr>
      </p:pic>
      <p:sp>
        <p:nvSpPr>
          <p:cNvPr id="27" name="Shape 19"/>
          <p:cNvSpPr/>
          <p:nvPr/>
        </p:nvSpPr>
        <p:spPr>
          <a:xfrm>
            <a:off x="9221353" y="10236200"/>
            <a:ext cx="5931641" cy="1155700"/>
          </a:xfrm>
          <a:prstGeom prst="rect">
            <a:avLst/>
          </a:prstGeom>
          <a:noFill/>
          <a:ln/>
        </p:spPr>
        <p:txBody>
          <a:bodyPr/>
          <a:lstStyle/>
          <a:p>
            <a:endParaRPr lang="en-ID"/>
          </a:p>
        </p:txBody>
      </p:sp>
      <p:sp>
        <p:nvSpPr>
          <p:cNvPr id="28" name="Text 20"/>
          <p:cNvSpPr/>
          <p:nvPr/>
        </p:nvSpPr>
        <p:spPr>
          <a:xfrm>
            <a:off x="9221353" y="10117667"/>
            <a:ext cx="6050190" cy="613833"/>
          </a:xfrm>
          <a:prstGeom prst="rect">
            <a:avLst/>
          </a:prstGeom>
          <a:noFill/>
          <a:ln/>
        </p:spPr>
        <p:txBody>
          <a:bodyPr wrap="square" lIns="0" tIns="0" rIns="0" bIns="0" rtlCol="0" anchor="b"/>
          <a:lstStyle/>
          <a:p>
            <a:pPr marL="0" indent="0" algn="l">
              <a:lnSpc>
                <a:spcPts val="3920"/>
              </a:lnSpc>
              <a:buNone/>
            </a:pPr>
            <a:r>
              <a:rPr lang="en-US" sz="2800" dirty="0">
                <a:solidFill>
                  <a:srgbClr val="000001">
                    <a:alpha val="100000"/>
                  </a:srgbClr>
                </a:solidFill>
                <a:latin typeface="Plus Jakarta Sans Bold" pitchFamily="34" charset="0"/>
                <a:ea typeface="Plus Jakarta Sans Bold" pitchFamily="34" charset="-122"/>
                <a:cs typeface="Plus Jakarta Sans Bold" pitchFamily="34" charset="-120"/>
              </a:rPr>
              <a:t>Increased Marketing Costs</a:t>
            </a:r>
            <a:endParaRPr lang="en-US" sz="2800" dirty="0"/>
          </a:p>
        </p:txBody>
      </p:sp>
      <p:sp>
        <p:nvSpPr>
          <p:cNvPr id="29" name="Text 21"/>
          <p:cNvSpPr/>
          <p:nvPr/>
        </p:nvSpPr>
        <p:spPr>
          <a:xfrm>
            <a:off x="9221353" y="10778067"/>
            <a:ext cx="6050190" cy="613833"/>
          </a:xfrm>
          <a:prstGeom prst="rect">
            <a:avLst/>
          </a:prstGeom>
          <a:noFill/>
          <a:ln/>
        </p:spPr>
        <p:txBody>
          <a:bodyPr wrap="square" lIns="0" tIns="0" rIns="0" bIns="0" rtlCol="0" anchor="b"/>
          <a:lstStyle/>
          <a:p>
            <a:pPr marL="0" indent="0" algn="l">
              <a:lnSpc>
                <a:spcPts val="3920"/>
              </a:lnSpc>
              <a:buNone/>
            </a:pPr>
            <a:r>
              <a:rPr lang="en-US" sz="2800" dirty="0">
                <a:solidFill>
                  <a:srgbClr val="000001">
                    <a:alpha val="100000"/>
                  </a:srgbClr>
                </a:solidFill>
                <a:latin typeface="Plus Jakarta Sans Regular" pitchFamily="34" charset="0"/>
                <a:ea typeface="Plus Jakarta Sans Regular" pitchFamily="34" charset="-122"/>
                <a:cs typeface="Plus Jakarta Sans Regular" pitchFamily="34" charset="-120"/>
              </a:rPr>
              <a:t>Need more budget for digital ads.</a:t>
            </a:r>
            <a:endParaRPr lang="en-US" sz="2800" dirty="0"/>
          </a:p>
        </p:txBody>
      </p:sp>
      <p:sp>
        <p:nvSpPr>
          <p:cNvPr id="30" name="Shape 22"/>
          <p:cNvSpPr/>
          <p:nvPr/>
        </p:nvSpPr>
        <p:spPr>
          <a:xfrm>
            <a:off x="16283435" y="7061200"/>
            <a:ext cx="7087486" cy="5448300"/>
          </a:xfrm>
          <a:prstGeom prst="roundRect">
            <a:avLst>
              <a:gd name="adj" fmla="val 4699"/>
            </a:avLst>
          </a:prstGeom>
          <a:solidFill>
            <a:srgbClr val="000001">
              <a:alpha val="5000"/>
            </a:srgbClr>
          </a:solidFill>
          <a:ln/>
        </p:spPr>
        <p:txBody>
          <a:bodyPr/>
          <a:lstStyle/>
          <a:p>
            <a:endParaRPr lang="en-ID"/>
          </a:p>
        </p:txBody>
      </p:sp>
      <p:sp>
        <p:nvSpPr>
          <p:cNvPr id="31" name="Shape 23"/>
          <p:cNvSpPr/>
          <p:nvPr/>
        </p:nvSpPr>
        <p:spPr>
          <a:xfrm>
            <a:off x="16855007" y="7683500"/>
            <a:ext cx="5931641" cy="4127500"/>
          </a:xfrm>
          <a:prstGeom prst="rect">
            <a:avLst/>
          </a:prstGeom>
          <a:noFill/>
          <a:ln/>
        </p:spPr>
        <p:txBody>
          <a:bodyPr/>
          <a:lstStyle/>
          <a:p>
            <a:endParaRPr lang="en-ID"/>
          </a:p>
        </p:txBody>
      </p:sp>
      <p:pic>
        <p:nvPicPr>
          <p:cNvPr id="33"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021188" y="7743825"/>
            <a:ext cx="302723" cy="514350"/>
          </a:xfrm>
          <a:prstGeom prst="rect">
            <a:avLst/>
          </a:prstGeom>
        </p:spPr>
      </p:pic>
      <p:sp>
        <p:nvSpPr>
          <p:cNvPr id="34" name="Shape 24"/>
          <p:cNvSpPr/>
          <p:nvPr/>
        </p:nvSpPr>
        <p:spPr>
          <a:xfrm>
            <a:off x="16855007" y="10160000"/>
            <a:ext cx="5931641" cy="1651000"/>
          </a:xfrm>
          <a:prstGeom prst="rect">
            <a:avLst/>
          </a:prstGeom>
          <a:noFill/>
          <a:ln/>
        </p:spPr>
        <p:txBody>
          <a:bodyPr/>
          <a:lstStyle/>
          <a:p>
            <a:endParaRPr lang="en-ID"/>
          </a:p>
        </p:txBody>
      </p:sp>
      <p:sp>
        <p:nvSpPr>
          <p:cNvPr id="35" name="Text 25"/>
          <p:cNvSpPr/>
          <p:nvPr/>
        </p:nvSpPr>
        <p:spPr>
          <a:xfrm>
            <a:off x="16855007" y="10041467"/>
            <a:ext cx="6050190" cy="613833"/>
          </a:xfrm>
          <a:prstGeom prst="rect">
            <a:avLst/>
          </a:prstGeom>
          <a:noFill/>
          <a:ln/>
        </p:spPr>
        <p:txBody>
          <a:bodyPr wrap="square" lIns="0" tIns="0" rIns="0" bIns="0" rtlCol="0" anchor="b"/>
          <a:lstStyle/>
          <a:p>
            <a:pPr marL="0" indent="0" algn="l">
              <a:lnSpc>
                <a:spcPts val="3920"/>
              </a:lnSpc>
              <a:buNone/>
            </a:pPr>
            <a:r>
              <a:rPr lang="en-US" sz="2800" dirty="0">
                <a:solidFill>
                  <a:srgbClr val="000001">
                    <a:alpha val="100000"/>
                  </a:srgbClr>
                </a:solidFill>
                <a:latin typeface="Plus Jakarta Sans Bold" pitchFamily="34" charset="0"/>
                <a:ea typeface="Plus Jakarta Sans Bold" pitchFamily="34" charset="-122"/>
                <a:cs typeface="Plus Jakarta Sans Bold" pitchFamily="34" charset="-120"/>
              </a:rPr>
              <a:t>App Development Costs</a:t>
            </a:r>
            <a:endParaRPr lang="en-US" sz="2800" dirty="0"/>
          </a:p>
        </p:txBody>
      </p:sp>
      <p:sp>
        <p:nvSpPr>
          <p:cNvPr id="36" name="Text 26"/>
          <p:cNvSpPr/>
          <p:nvPr/>
        </p:nvSpPr>
        <p:spPr>
          <a:xfrm>
            <a:off x="16855007" y="10701867"/>
            <a:ext cx="6050190" cy="1109133"/>
          </a:xfrm>
          <a:prstGeom prst="rect">
            <a:avLst/>
          </a:prstGeom>
          <a:noFill/>
          <a:ln/>
        </p:spPr>
        <p:txBody>
          <a:bodyPr wrap="square" lIns="0" tIns="0" rIns="0" bIns="0" rtlCol="0" anchor="b"/>
          <a:lstStyle/>
          <a:p>
            <a:pPr marL="0" indent="0" algn="l">
              <a:lnSpc>
                <a:spcPts val="3920"/>
              </a:lnSpc>
              <a:buNone/>
            </a:pPr>
            <a:r>
              <a:rPr lang="en-US" sz="2800" dirty="0">
                <a:solidFill>
                  <a:srgbClr val="000001">
                    <a:alpha val="100000"/>
                  </a:srgbClr>
                </a:solidFill>
                <a:latin typeface="Plus Jakarta Sans Regular" pitchFamily="34" charset="0"/>
                <a:ea typeface="Plus Jakarta Sans Regular" pitchFamily="34" charset="-122"/>
                <a:cs typeface="Plus Jakarta Sans Regular" pitchFamily="34" charset="-120"/>
              </a:rPr>
              <a:t>Need for new features and upgrades</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028829" y="825500"/>
            <a:ext cx="22342092" cy="1727200"/>
          </a:xfrm>
          <a:prstGeom prst="rect">
            <a:avLst/>
          </a:prstGeom>
          <a:noFill/>
          <a:ln/>
        </p:spPr>
        <p:txBody>
          <a:bodyPr/>
          <a:lstStyle/>
          <a:p>
            <a:endParaRPr lang="en-ID"/>
          </a:p>
        </p:txBody>
      </p:sp>
      <p:sp>
        <p:nvSpPr>
          <p:cNvPr id="3" name="Text 1"/>
          <p:cNvSpPr/>
          <p:nvPr/>
        </p:nvSpPr>
        <p:spPr>
          <a:xfrm>
            <a:off x="1028829" y="825500"/>
            <a:ext cx="8734458" cy="1989667"/>
          </a:xfrm>
          <a:prstGeom prst="rect">
            <a:avLst/>
          </a:prstGeom>
          <a:noFill/>
          <a:ln/>
        </p:spPr>
        <p:txBody>
          <a:bodyPr wrap="square" lIns="0" tIns="0" rIns="0" bIns="0" rtlCol="0" anchor="t"/>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Financial Challenges &amp; Expense Breakdown</a:t>
            </a:r>
            <a:endParaRPr lang="en-US" sz="6200" dirty="0"/>
          </a:p>
        </p:txBody>
      </p:sp>
      <p:sp>
        <p:nvSpPr>
          <p:cNvPr id="4" name="Text 2"/>
          <p:cNvSpPr/>
          <p:nvPr/>
        </p:nvSpPr>
        <p:spPr>
          <a:xfrm>
            <a:off x="12320540" y="825500"/>
            <a:ext cx="5779222" cy="1117600"/>
          </a:xfrm>
          <a:prstGeom prst="rect">
            <a:avLst/>
          </a:prstGeom>
          <a:noFill/>
          <a:ln/>
        </p:spPr>
        <p:txBody>
          <a:bodyPr wrap="square" lIns="0" tIns="0" rIns="0" bIns="0" rtlCol="0" anchor="t"/>
          <a:lstStyle/>
          <a:p>
            <a:pPr marL="0" indent="0" algn="l">
              <a:lnSpc>
                <a:spcPts val="3900"/>
              </a:lnSpc>
              <a:buNone/>
            </a:pPr>
            <a:r>
              <a:rPr lang="en-US" sz="3000" dirty="0">
                <a:solidFill>
                  <a:srgbClr val="F6F6F6">
                    <a:alpha val="100000"/>
                  </a:srgbClr>
                </a:solidFill>
                <a:latin typeface="Plus Jakarta Sans Regular" pitchFamily="34" charset="0"/>
                <a:ea typeface="Plus Jakarta Sans Regular" pitchFamily="34" charset="-122"/>
                <a:cs typeface="Plus Jakarta Sans Regular" pitchFamily="34" charset="-120"/>
              </a:rPr>
              <a:t>Identifying Key Cost Factors Impacting Profitability</a:t>
            </a:r>
            <a:endParaRPr lang="en-US" sz="3000" dirty="0"/>
          </a:p>
        </p:txBody>
      </p:sp>
      <p:sp>
        <p:nvSpPr>
          <p:cNvPr id="5" name="Shape 3"/>
          <p:cNvSpPr/>
          <p:nvPr/>
        </p:nvSpPr>
        <p:spPr>
          <a:xfrm>
            <a:off x="20792499" y="8255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6" name="Text 4"/>
          <p:cNvSpPr/>
          <p:nvPr/>
        </p:nvSpPr>
        <p:spPr>
          <a:xfrm>
            <a:off x="21497437" y="1047750"/>
            <a:ext cx="1253223"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Expenses</a:t>
            </a:r>
            <a:endParaRPr lang="en-US" sz="2000" dirty="0"/>
          </a:p>
        </p:txBody>
      </p:sp>
      <p:sp>
        <p:nvSpPr>
          <p:cNvPr id="7" name="Shape 5"/>
          <p:cNvSpPr/>
          <p:nvPr/>
        </p:nvSpPr>
        <p:spPr>
          <a:xfrm>
            <a:off x="1016127" y="12522200"/>
            <a:ext cx="22354794" cy="736600"/>
          </a:xfrm>
          <a:prstGeom prst="rect">
            <a:avLst/>
          </a:prstGeom>
          <a:noFill/>
          <a:ln/>
        </p:spPr>
        <p:txBody>
          <a:bodyPr/>
          <a:lstStyle/>
          <a:p>
            <a:endParaRPr lang="en-ID"/>
          </a:p>
        </p:txBody>
      </p:sp>
      <p:pic>
        <p:nvPicPr>
          <p:cNvPr id="8"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9" name="Shape 6"/>
          <p:cNvSpPr/>
          <p:nvPr/>
        </p:nvSpPr>
        <p:spPr>
          <a:xfrm>
            <a:off x="1016127" y="12941300"/>
            <a:ext cx="22354794" cy="317500"/>
          </a:xfrm>
          <a:prstGeom prst="rect">
            <a:avLst/>
          </a:prstGeom>
          <a:noFill/>
          <a:ln/>
        </p:spPr>
        <p:txBody>
          <a:bodyPr/>
          <a:lstStyle/>
          <a:p>
            <a:endParaRPr lang="en-ID"/>
          </a:p>
        </p:txBody>
      </p:sp>
      <p:sp>
        <p:nvSpPr>
          <p:cNvPr id="10" name="Shape 7"/>
          <p:cNvSpPr/>
          <p:nvPr/>
        </p:nvSpPr>
        <p:spPr>
          <a:xfrm>
            <a:off x="1016127" y="12979400"/>
            <a:ext cx="1790924" cy="241300"/>
          </a:xfrm>
          <a:prstGeom prst="rect">
            <a:avLst/>
          </a:prstGeom>
          <a:noFill/>
          <a:ln/>
        </p:spPr>
        <p:txBody>
          <a:bodyPr/>
          <a:lstStyle/>
          <a:p>
            <a:endParaRPr lang="en-ID"/>
          </a:p>
        </p:txBody>
      </p:sp>
      <p:pic>
        <p:nvPicPr>
          <p:cNvPr id="11"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12" name="Text 8"/>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3" name="Text 9"/>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11</a:t>
            </a:r>
            <a:endParaRPr lang="en-US" sz="2000" dirty="0"/>
          </a:p>
        </p:txBody>
      </p:sp>
      <p:sp>
        <p:nvSpPr>
          <p:cNvPr id="15" name="Shape 10"/>
          <p:cNvSpPr/>
          <p:nvPr/>
        </p:nvSpPr>
        <p:spPr>
          <a:xfrm>
            <a:off x="-25403" y="7175500"/>
            <a:ext cx="24412451" cy="4343400"/>
          </a:xfrm>
          <a:prstGeom prst="rect">
            <a:avLst/>
          </a:prstGeom>
          <a:noFill/>
          <a:ln/>
        </p:spPr>
        <p:txBody>
          <a:bodyPr/>
          <a:lstStyle/>
          <a:p>
            <a:endParaRPr lang="en-ID"/>
          </a:p>
        </p:txBody>
      </p:sp>
      <p:sp>
        <p:nvSpPr>
          <p:cNvPr id="16" name="Shape 11"/>
          <p:cNvSpPr/>
          <p:nvPr/>
        </p:nvSpPr>
        <p:spPr>
          <a:xfrm>
            <a:off x="-25403" y="7175500"/>
            <a:ext cx="24412451" cy="4343400"/>
          </a:xfrm>
          <a:prstGeom prst="rect">
            <a:avLst/>
          </a:prstGeom>
          <a:noFill/>
          <a:ln/>
        </p:spPr>
        <p:txBody>
          <a:bodyPr/>
          <a:lstStyle/>
          <a:p>
            <a:endParaRPr lang="en-ID"/>
          </a:p>
        </p:txBody>
      </p:sp>
      <p:pic>
        <p:nvPicPr>
          <p:cNvPr id="17"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7175500"/>
            <a:ext cx="24387048" cy="4343400"/>
          </a:xfrm>
          <a:prstGeom prst="rect">
            <a:avLst/>
          </a:prstGeom>
        </p:spPr>
      </p:pic>
      <p:sp>
        <p:nvSpPr>
          <p:cNvPr id="18" name="Shape 12"/>
          <p:cNvSpPr/>
          <p:nvPr/>
        </p:nvSpPr>
        <p:spPr>
          <a:xfrm>
            <a:off x="20652781" y="8166100"/>
            <a:ext cx="2349794" cy="2362200"/>
          </a:xfrm>
          <a:prstGeom prst="rect">
            <a:avLst/>
          </a:prstGeom>
          <a:noFill/>
          <a:ln/>
        </p:spPr>
        <p:txBody>
          <a:bodyPr/>
          <a:lstStyle/>
          <a:p>
            <a:endParaRPr lang="en-ID"/>
          </a:p>
        </p:txBody>
      </p:sp>
      <p:sp>
        <p:nvSpPr>
          <p:cNvPr id="19" name="Text 13"/>
          <p:cNvSpPr/>
          <p:nvPr/>
        </p:nvSpPr>
        <p:spPr>
          <a:xfrm>
            <a:off x="20652781" y="8166100"/>
            <a:ext cx="2612293" cy="1126067"/>
          </a:xfrm>
          <a:prstGeom prst="rect">
            <a:avLst/>
          </a:prstGeom>
          <a:noFill/>
          <a:ln/>
        </p:spPr>
        <p:txBody>
          <a:bodyPr wrap="square" lIns="0" tIns="0" rIns="0" bIns="0" rtlCol="0" anchor="t"/>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15%</a:t>
            </a:r>
            <a:endParaRPr lang="en-US" sz="6200" dirty="0"/>
          </a:p>
        </p:txBody>
      </p:sp>
      <p:sp>
        <p:nvSpPr>
          <p:cNvPr id="20" name="Text 14"/>
          <p:cNvSpPr/>
          <p:nvPr/>
        </p:nvSpPr>
        <p:spPr>
          <a:xfrm>
            <a:off x="20652781" y="9232900"/>
            <a:ext cx="2451406" cy="13970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Loyalty &amp; Discount Impact</a:t>
            </a:r>
            <a:endParaRPr lang="en-US" sz="2400" dirty="0"/>
          </a:p>
        </p:txBody>
      </p:sp>
      <p:sp>
        <p:nvSpPr>
          <p:cNvPr id="21" name="Shape 15"/>
          <p:cNvSpPr/>
          <p:nvPr/>
        </p:nvSpPr>
        <p:spPr>
          <a:xfrm>
            <a:off x="-25403" y="7175500"/>
            <a:ext cx="20106613" cy="4343400"/>
          </a:xfrm>
          <a:prstGeom prst="rect">
            <a:avLst/>
          </a:prstGeom>
          <a:noFill/>
          <a:ln/>
        </p:spPr>
        <p:txBody>
          <a:bodyPr/>
          <a:lstStyle/>
          <a:p>
            <a:endParaRPr lang="en-ID"/>
          </a:p>
        </p:txBody>
      </p:sp>
      <p:sp>
        <p:nvSpPr>
          <p:cNvPr id="22" name="Shape 16"/>
          <p:cNvSpPr/>
          <p:nvPr/>
        </p:nvSpPr>
        <p:spPr>
          <a:xfrm>
            <a:off x="-25403" y="7175500"/>
            <a:ext cx="20106613" cy="4343400"/>
          </a:xfrm>
          <a:prstGeom prst="rect">
            <a:avLst/>
          </a:prstGeom>
          <a:noFill/>
          <a:ln/>
        </p:spPr>
        <p:txBody>
          <a:bodyPr/>
          <a:lstStyle/>
          <a:p>
            <a:endParaRPr lang="en-ID"/>
          </a:p>
        </p:txBody>
      </p:sp>
      <p:pic>
        <p:nvPicPr>
          <p:cNvPr id="23"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7175500"/>
            <a:ext cx="20081210" cy="4343400"/>
          </a:xfrm>
          <a:prstGeom prst="rect">
            <a:avLst/>
          </a:prstGeom>
        </p:spPr>
      </p:pic>
      <p:sp>
        <p:nvSpPr>
          <p:cNvPr id="24" name="Shape 17"/>
          <p:cNvSpPr/>
          <p:nvPr/>
        </p:nvSpPr>
        <p:spPr>
          <a:xfrm>
            <a:off x="15508638" y="8382000"/>
            <a:ext cx="2413302" cy="1930400"/>
          </a:xfrm>
          <a:prstGeom prst="rect">
            <a:avLst/>
          </a:prstGeom>
          <a:noFill/>
          <a:ln/>
        </p:spPr>
        <p:txBody>
          <a:bodyPr/>
          <a:lstStyle/>
          <a:p>
            <a:endParaRPr lang="en-ID"/>
          </a:p>
        </p:txBody>
      </p:sp>
      <p:sp>
        <p:nvSpPr>
          <p:cNvPr id="25" name="Text 18"/>
          <p:cNvSpPr/>
          <p:nvPr/>
        </p:nvSpPr>
        <p:spPr>
          <a:xfrm>
            <a:off x="15508638" y="8382000"/>
            <a:ext cx="2675801" cy="1126067"/>
          </a:xfrm>
          <a:prstGeom prst="rect">
            <a:avLst/>
          </a:prstGeom>
          <a:noFill/>
          <a:ln/>
        </p:spPr>
        <p:txBody>
          <a:bodyPr wrap="square" lIns="0" tIns="0" rIns="0" bIns="0" rtlCol="0" anchor="t"/>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20%</a:t>
            </a:r>
            <a:endParaRPr lang="en-US" sz="6200" dirty="0"/>
          </a:p>
        </p:txBody>
      </p:sp>
      <p:sp>
        <p:nvSpPr>
          <p:cNvPr id="26" name="Text 19"/>
          <p:cNvSpPr/>
          <p:nvPr/>
        </p:nvSpPr>
        <p:spPr>
          <a:xfrm>
            <a:off x="15508638" y="9448800"/>
            <a:ext cx="2514914" cy="9652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Payment Processing Fees</a:t>
            </a:r>
            <a:endParaRPr lang="en-US" sz="2400" dirty="0"/>
          </a:p>
        </p:txBody>
      </p:sp>
      <p:sp>
        <p:nvSpPr>
          <p:cNvPr id="27" name="Shape 20"/>
          <p:cNvSpPr/>
          <p:nvPr/>
        </p:nvSpPr>
        <p:spPr>
          <a:xfrm>
            <a:off x="-25403" y="7175500"/>
            <a:ext cx="14937067" cy="4343400"/>
          </a:xfrm>
          <a:prstGeom prst="rect">
            <a:avLst/>
          </a:prstGeom>
          <a:noFill/>
          <a:ln/>
        </p:spPr>
        <p:txBody>
          <a:bodyPr/>
          <a:lstStyle/>
          <a:p>
            <a:endParaRPr lang="en-ID"/>
          </a:p>
        </p:txBody>
      </p:sp>
      <p:sp>
        <p:nvSpPr>
          <p:cNvPr id="28" name="Shape 21"/>
          <p:cNvSpPr/>
          <p:nvPr/>
        </p:nvSpPr>
        <p:spPr>
          <a:xfrm>
            <a:off x="-25403" y="7175500"/>
            <a:ext cx="14937067" cy="4343400"/>
          </a:xfrm>
          <a:prstGeom prst="rect">
            <a:avLst/>
          </a:prstGeom>
          <a:noFill/>
          <a:ln/>
        </p:spPr>
        <p:txBody>
          <a:bodyPr/>
          <a:lstStyle/>
          <a:p>
            <a:endParaRPr lang="en-ID"/>
          </a:p>
        </p:txBody>
      </p:sp>
      <p:pic>
        <p:nvPicPr>
          <p:cNvPr id="29"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7175500"/>
            <a:ext cx="14911664" cy="4343400"/>
          </a:xfrm>
          <a:prstGeom prst="rect">
            <a:avLst/>
          </a:prstGeom>
        </p:spPr>
      </p:pic>
      <p:sp>
        <p:nvSpPr>
          <p:cNvPr id="30" name="Shape 22"/>
          <p:cNvSpPr/>
          <p:nvPr/>
        </p:nvSpPr>
        <p:spPr>
          <a:xfrm>
            <a:off x="9831029" y="8382000"/>
            <a:ext cx="2349794" cy="1930400"/>
          </a:xfrm>
          <a:prstGeom prst="rect">
            <a:avLst/>
          </a:prstGeom>
          <a:noFill/>
          <a:ln/>
        </p:spPr>
        <p:txBody>
          <a:bodyPr/>
          <a:lstStyle/>
          <a:p>
            <a:endParaRPr lang="en-ID"/>
          </a:p>
        </p:txBody>
      </p:sp>
      <p:sp>
        <p:nvSpPr>
          <p:cNvPr id="31" name="Text 23"/>
          <p:cNvSpPr/>
          <p:nvPr/>
        </p:nvSpPr>
        <p:spPr>
          <a:xfrm>
            <a:off x="9831029" y="8382000"/>
            <a:ext cx="2612293" cy="1126067"/>
          </a:xfrm>
          <a:prstGeom prst="rect">
            <a:avLst/>
          </a:prstGeom>
          <a:noFill/>
          <a:ln/>
        </p:spPr>
        <p:txBody>
          <a:bodyPr wrap="square" lIns="0" tIns="0" rIns="0" bIns="0" rtlCol="0" anchor="t"/>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20%</a:t>
            </a:r>
            <a:endParaRPr lang="en-US" sz="6200" dirty="0"/>
          </a:p>
        </p:txBody>
      </p:sp>
      <p:sp>
        <p:nvSpPr>
          <p:cNvPr id="32" name="Text 24"/>
          <p:cNvSpPr/>
          <p:nvPr/>
        </p:nvSpPr>
        <p:spPr>
          <a:xfrm>
            <a:off x="9831029" y="9448800"/>
            <a:ext cx="2451406" cy="9652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Operational Costs</a:t>
            </a:r>
            <a:endParaRPr lang="en-US" sz="2400" dirty="0"/>
          </a:p>
        </p:txBody>
      </p:sp>
      <p:sp>
        <p:nvSpPr>
          <p:cNvPr id="33" name="Shape 25"/>
          <p:cNvSpPr/>
          <p:nvPr/>
        </p:nvSpPr>
        <p:spPr>
          <a:xfrm>
            <a:off x="-25403" y="7175500"/>
            <a:ext cx="9284860" cy="4343400"/>
          </a:xfrm>
          <a:prstGeom prst="rect">
            <a:avLst/>
          </a:prstGeom>
          <a:noFill/>
          <a:ln/>
        </p:spPr>
        <p:txBody>
          <a:bodyPr/>
          <a:lstStyle/>
          <a:p>
            <a:endParaRPr lang="en-ID"/>
          </a:p>
        </p:txBody>
      </p:sp>
      <p:sp>
        <p:nvSpPr>
          <p:cNvPr id="34" name="Shape 26"/>
          <p:cNvSpPr/>
          <p:nvPr/>
        </p:nvSpPr>
        <p:spPr>
          <a:xfrm>
            <a:off x="-25403" y="7175500"/>
            <a:ext cx="9284860" cy="4343400"/>
          </a:xfrm>
          <a:prstGeom prst="rect">
            <a:avLst/>
          </a:prstGeom>
          <a:noFill/>
          <a:ln/>
        </p:spPr>
        <p:txBody>
          <a:bodyPr/>
          <a:lstStyle/>
          <a:p>
            <a:endParaRPr lang="en-ID"/>
          </a:p>
        </p:txBody>
      </p:sp>
      <p:pic>
        <p:nvPicPr>
          <p:cNvPr id="35"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0" y="7175500"/>
            <a:ext cx="9259457" cy="4343400"/>
          </a:xfrm>
          <a:prstGeom prst="rect">
            <a:avLst/>
          </a:prstGeom>
        </p:spPr>
      </p:pic>
      <p:sp>
        <p:nvSpPr>
          <p:cNvPr id="36" name="Shape 27"/>
          <p:cNvSpPr/>
          <p:nvPr/>
        </p:nvSpPr>
        <p:spPr>
          <a:xfrm>
            <a:off x="1092337" y="7962900"/>
            <a:ext cx="2756244" cy="2768600"/>
          </a:xfrm>
          <a:prstGeom prst="rect">
            <a:avLst/>
          </a:prstGeom>
          <a:noFill/>
          <a:ln/>
        </p:spPr>
        <p:txBody>
          <a:bodyPr/>
          <a:lstStyle/>
          <a:p>
            <a:endParaRPr lang="en-ID"/>
          </a:p>
        </p:txBody>
      </p:sp>
      <p:sp>
        <p:nvSpPr>
          <p:cNvPr id="37" name="Text 28"/>
          <p:cNvSpPr/>
          <p:nvPr/>
        </p:nvSpPr>
        <p:spPr>
          <a:xfrm>
            <a:off x="1092337" y="7962900"/>
            <a:ext cx="3179631" cy="1820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45%</a:t>
            </a:r>
            <a:endParaRPr lang="en-US" sz="10000" dirty="0"/>
          </a:p>
        </p:txBody>
      </p:sp>
      <p:sp>
        <p:nvSpPr>
          <p:cNvPr id="38" name="Text 29"/>
          <p:cNvSpPr/>
          <p:nvPr/>
        </p:nvSpPr>
        <p:spPr>
          <a:xfrm>
            <a:off x="1092337" y="9436100"/>
            <a:ext cx="2857857" cy="13970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Marketing &amp; Customer Acquisition</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1"/>
        </a:solidFill>
        <a:effectLst/>
      </p:bgPr>
    </p:bg>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E20578DD-B3A4-86BF-90E7-5CC30F0FE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7961" y="9342966"/>
            <a:ext cx="1568677" cy="1568677"/>
          </a:xfrm>
          <a:prstGeom prst="rect">
            <a:avLst/>
          </a:prstGeom>
        </p:spPr>
      </p:pic>
      <p:pic>
        <p:nvPicPr>
          <p:cNvPr id="33" name="Graphic 32">
            <a:extLst>
              <a:ext uri="{FF2B5EF4-FFF2-40B4-BE49-F238E27FC236}">
                <a16:creationId xmlns:a16="http://schemas.microsoft.com/office/drawing/2014/main" id="{407A3B62-E844-0023-8B29-986776E25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8892" y="2133634"/>
            <a:ext cx="8655319" cy="8655319"/>
          </a:xfrm>
          <a:prstGeom prst="rect">
            <a:avLst/>
          </a:prstGeom>
        </p:spPr>
      </p:pic>
      <p:sp>
        <p:nvSpPr>
          <p:cNvPr id="2" name="Shape 0"/>
          <p:cNvSpPr/>
          <p:nvPr/>
        </p:nvSpPr>
        <p:spPr>
          <a:xfrm>
            <a:off x="20792499" y="9652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3" name="Text 1"/>
          <p:cNvSpPr/>
          <p:nvPr/>
        </p:nvSpPr>
        <p:spPr>
          <a:xfrm>
            <a:off x="21383123" y="1187450"/>
            <a:ext cx="1481852"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Key Metrics</a:t>
            </a:r>
            <a:endParaRPr lang="en-US" sz="2000" dirty="0"/>
          </a:p>
        </p:txBody>
      </p:sp>
      <p:sp>
        <p:nvSpPr>
          <p:cNvPr id="4" name="Shape 2"/>
          <p:cNvSpPr/>
          <p:nvPr/>
        </p:nvSpPr>
        <p:spPr>
          <a:xfrm>
            <a:off x="1016127" y="12522200"/>
            <a:ext cx="22354794" cy="736600"/>
          </a:xfrm>
          <a:prstGeom prst="rect">
            <a:avLst/>
          </a:prstGeom>
          <a:noFill/>
          <a:ln/>
        </p:spPr>
        <p:txBody>
          <a:bodyPr/>
          <a:lstStyle/>
          <a:p>
            <a:endParaRPr lang="en-ID"/>
          </a:p>
        </p:txBody>
      </p:sp>
      <p:pic>
        <p:nvPicPr>
          <p:cNvPr id="5" name="Image 0"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6127" y="12484100"/>
            <a:ext cx="22354794" cy="38100"/>
          </a:xfrm>
          <a:prstGeom prst="rect">
            <a:avLst/>
          </a:prstGeom>
        </p:spPr>
      </p:pic>
      <p:sp>
        <p:nvSpPr>
          <p:cNvPr id="6" name="Shape 3"/>
          <p:cNvSpPr/>
          <p:nvPr/>
        </p:nvSpPr>
        <p:spPr>
          <a:xfrm>
            <a:off x="1016127" y="12941300"/>
            <a:ext cx="22354794" cy="317500"/>
          </a:xfrm>
          <a:prstGeom prst="rect">
            <a:avLst/>
          </a:prstGeom>
          <a:noFill/>
          <a:ln/>
        </p:spPr>
        <p:txBody>
          <a:bodyPr/>
          <a:lstStyle/>
          <a:p>
            <a:endParaRPr lang="en-ID"/>
          </a:p>
        </p:txBody>
      </p:sp>
      <p:sp>
        <p:nvSpPr>
          <p:cNvPr id="7" name="Shape 4"/>
          <p:cNvSpPr/>
          <p:nvPr/>
        </p:nvSpPr>
        <p:spPr>
          <a:xfrm>
            <a:off x="1016127" y="12979400"/>
            <a:ext cx="1790924" cy="241300"/>
          </a:xfrm>
          <a:prstGeom prst="rect">
            <a:avLst/>
          </a:prstGeom>
          <a:noFill/>
          <a:ln/>
        </p:spPr>
        <p:txBody>
          <a:bodyPr/>
          <a:lstStyle/>
          <a:p>
            <a:endParaRPr lang="en-ID"/>
          </a:p>
        </p:txBody>
      </p:sp>
      <p:pic>
        <p:nvPicPr>
          <p:cNvPr id="8" name="Image 1"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127" y="13004800"/>
            <a:ext cx="254032" cy="190500"/>
          </a:xfrm>
          <a:prstGeom prst="rect">
            <a:avLst/>
          </a:prstGeom>
        </p:spPr>
      </p:pic>
      <p:sp>
        <p:nvSpPr>
          <p:cNvPr id="9" name="Text 5"/>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0" name="Text 6"/>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12</a:t>
            </a:r>
            <a:endParaRPr lang="en-US" sz="2000" dirty="0"/>
          </a:p>
        </p:txBody>
      </p:sp>
      <p:sp>
        <p:nvSpPr>
          <p:cNvPr id="11" name="Shape 7"/>
          <p:cNvSpPr/>
          <p:nvPr/>
        </p:nvSpPr>
        <p:spPr>
          <a:xfrm>
            <a:off x="1016127" y="1714500"/>
            <a:ext cx="5398175" cy="10553700"/>
          </a:xfrm>
          <a:prstGeom prst="rect">
            <a:avLst/>
          </a:prstGeom>
          <a:noFill/>
          <a:ln/>
        </p:spPr>
        <p:txBody>
          <a:bodyPr/>
          <a:lstStyle/>
          <a:p>
            <a:endParaRPr lang="en-ID"/>
          </a:p>
        </p:txBody>
      </p:sp>
      <p:sp>
        <p:nvSpPr>
          <p:cNvPr id="12" name="Shape 8"/>
          <p:cNvSpPr/>
          <p:nvPr/>
        </p:nvSpPr>
        <p:spPr>
          <a:xfrm>
            <a:off x="1016127" y="1714500"/>
            <a:ext cx="4991724" cy="3238500"/>
          </a:xfrm>
          <a:prstGeom prst="rect">
            <a:avLst/>
          </a:prstGeom>
          <a:noFill/>
          <a:ln/>
        </p:spPr>
        <p:txBody>
          <a:bodyPr/>
          <a:lstStyle/>
          <a:p>
            <a:endParaRPr lang="en-ID"/>
          </a:p>
        </p:txBody>
      </p:sp>
      <p:sp>
        <p:nvSpPr>
          <p:cNvPr id="13" name="Text 9"/>
          <p:cNvSpPr/>
          <p:nvPr/>
        </p:nvSpPr>
        <p:spPr>
          <a:xfrm>
            <a:off x="1016127" y="1714500"/>
            <a:ext cx="5254223" cy="1989667"/>
          </a:xfrm>
          <a:prstGeom prst="rect">
            <a:avLst/>
          </a:prstGeom>
          <a:noFill/>
          <a:ln/>
        </p:spPr>
        <p:txBody>
          <a:bodyPr wrap="square" lIns="0" tIns="0" rIns="0" bIns="0" rtlCol="0" anchor="t"/>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Key Metrics and Growth</a:t>
            </a:r>
            <a:endParaRPr lang="en-US" sz="6200" dirty="0"/>
          </a:p>
        </p:txBody>
      </p:sp>
      <p:sp>
        <p:nvSpPr>
          <p:cNvPr id="14" name="Text 10"/>
          <p:cNvSpPr/>
          <p:nvPr/>
        </p:nvSpPr>
        <p:spPr>
          <a:xfrm>
            <a:off x="1016127" y="3530600"/>
            <a:ext cx="5161078" cy="1591733"/>
          </a:xfrm>
          <a:prstGeom prst="rect">
            <a:avLst/>
          </a:prstGeom>
          <a:noFill/>
          <a:ln/>
        </p:spPr>
        <p:txBody>
          <a:bodyPr wrap="square" lIns="0" tIns="0" rIns="0" bIns="0" rtlCol="0" anchor="t"/>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Understanding Our Current Position</a:t>
            </a:r>
            <a:endParaRPr lang="en-US" sz="4000" dirty="0"/>
          </a:p>
        </p:txBody>
      </p:sp>
      <p:sp>
        <p:nvSpPr>
          <p:cNvPr id="15" name="Text 11"/>
          <p:cNvSpPr/>
          <p:nvPr/>
        </p:nvSpPr>
        <p:spPr>
          <a:xfrm>
            <a:off x="1016127" y="10397067"/>
            <a:ext cx="5491320" cy="18711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Analyzing essential performance indicators to track growth, efficiency, and user satisfaction for continuous improvement.</a:t>
            </a:r>
            <a:endParaRPr lang="en-US" sz="2200" dirty="0"/>
          </a:p>
        </p:txBody>
      </p:sp>
      <p:sp>
        <p:nvSpPr>
          <p:cNvPr id="16" name="Shape 12"/>
          <p:cNvSpPr/>
          <p:nvPr/>
        </p:nvSpPr>
        <p:spPr>
          <a:xfrm>
            <a:off x="8395749" y="1651000"/>
            <a:ext cx="11609251" cy="10375900"/>
          </a:xfrm>
          <a:prstGeom prst="rect">
            <a:avLst/>
          </a:prstGeom>
          <a:noFill/>
          <a:ln/>
        </p:spPr>
        <p:txBody>
          <a:bodyPr/>
          <a:lstStyle/>
          <a:p>
            <a:endParaRPr lang="en-ID"/>
          </a:p>
        </p:txBody>
      </p:sp>
      <p:sp>
        <p:nvSpPr>
          <p:cNvPr id="18" name="Text 13"/>
          <p:cNvSpPr/>
          <p:nvPr/>
        </p:nvSpPr>
        <p:spPr>
          <a:xfrm>
            <a:off x="8800083" y="9666817"/>
            <a:ext cx="804434" cy="880533"/>
          </a:xfrm>
          <a:prstGeom prst="rect">
            <a:avLst/>
          </a:prstGeom>
          <a:noFill/>
          <a:ln/>
        </p:spPr>
        <p:txBody>
          <a:bodyPr wrap="square" lIns="0" tIns="0" rIns="0" bIns="0" rtlCol="0" anchor="b"/>
          <a:lstStyle/>
          <a:p>
            <a:pPr marL="0" indent="0" algn="ctr">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2024</a:t>
            </a:r>
            <a:endParaRPr lang="en-US" sz="2200" dirty="0"/>
          </a:p>
          <a:p>
            <a:pPr marL="0" indent="0" algn="ctr">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2025</a:t>
            </a:r>
            <a:endParaRPr lang="en-US" sz="2200" dirty="0"/>
          </a:p>
        </p:txBody>
      </p:sp>
      <p:sp>
        <p:nvSpPr>
          <p:cNvPr id="20" name="Shape 14"/>
          <p:cNvSpPr/>
          <p:nvPr/>
        </p:nvSpPr>
        <p:spPr>
          <a:xfrm>
            <a:off x="12396749" y="5842000"/>
            <a:ext cx="2946768" cy="1181100"/>
          </a:xfrm>
          <a:prstGeom prst="rect">
            <a:avLst/>
          </a:prstGeom>
          <a:noFill/>
          <a:ln/>
        </p:spPr>
        <p:txBody>
          <a:bodyPr/>
          <a:lstStyle/>
          <a:p>
            <a:endParaRPr lang="en-ID"/>
          </a:p>
        </p:txBody>
      </p:sp>
      <p:sp>
        <p:nvSpPr>
          <p:cNvPr id="21" name="Text 15"/>
          <p:cNvSpPr/>
          <p:nvPr/>
        </p:nvSpPr>
        <p:spPr>
          <a:xfrm>
            <a:off x="12301487" y="5651500"/>
            <a:ext cx="3137292" cy="850900"/>
          </a:xfrm>
          <a:prstGeom prst="rect">
            <a:avLst/>
          </a:prstGeom>
          <a:noFill/>
          <a:ln/>
        </p:spPr>
        <p:txBody>
          <a:bodyPr wrap="square" lIns="0" tIns="0" rIns="0" bIns="0" rtlCol="0" anchor="b"/>
          <a:lstStyle/>
          <a:p>
            <a:pPr marL="0" indent="0" algn="ctr">
              <a:lnSpc>
                <a:spcPts val="4950"/>
              </a:lnSpc>
              <a:buNone/>
            </a:pPr>
            <a:r>
              <a:rPr lang="en-US" sz="4500" kern="0" spc="-45" dirty="0">
                <a:solidFill>
                  <a:srgbClr val="F6F6F6">
                    <a:alpha val="100000"/>
                  </a:srgbClr>
                </a:solidFill>
                <a:latin typeface="Inter Semi Bold" pitchFamily="34" charset="0"/>
                <a:ea typeface="Inter Semi Bold" pitchFamily="34" charset="-122"/>
                <a:cs typeface="Inter Semi Bold" pitchFamily="34" charset="-120"/>
              </a:rPr>
              <a:t>2.5 Million </a:t>
            </a:r>
            <a:endParaRPr lang="en-US" sz="4500" dirty="0"/>
          </a:p>
        </p:txBody>
      </p:sp>
      <p:sp>
        <p:nvSpPr>
          <p:cNvPr id="22" name="Text 16"/>
          <p:cNvSpPr/>
          <p:nvPr/>
        </p:nvSpPr>
        <p:spPr>
          <a:xfrm>
            <a:off x="12345943" y="6515100"/>
            <a:ext cx="3048381" cy="609600"/>
          </a:xfrm>
          <a:prstGeom prst="rect">
            <a:avLst/>
          </a:prstGeom>
          <a:noFill/>
          <a:ln/>
        </p:spPr>
        <p:txBody>
          <a:bodyPr wrap="square" lIns="0" tIns="0" rIns="0" bIns="0" rtlCol="0" anchor="t"/>
          <a:lstStyle/>
          <a:p>
            <a:pPr marL="0" indent="0" algn="ctr">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(30% YoY growth).</a:t>
            </a:r>
            <a:endParaRPr lang="en-US" sz="2400" dirty="0"/>
          </a:p>
        </p:txBody>
      </p:sp>
      <p:sp>
        <p:nvSpPr>
          <p:cNvPr id="23" name="Shape 17"/>
          <p:cNvSpPr/>
          <p:nvPr/>
        </p:nvSpPr>
        <p:spPr>
          <a:xfrm>
            <a:off x="14962470" y="1651000"/>
            <a:ext cx="3010276" cy="3009900"/>
          </a:xfrm>
          <a:prstGeom prst="roundRect">
            <a:avLst>
              <a:gd name="adj" fmla="val 50127"/>
            </a:avLst>
          </a:prstGeom>
          <a:solidFill>
            <a:srgbClr val="F6F6F6">
              <a:alpha val="80000"/>
            </a:srgbClr>
          </a:solidFill>
          <a:ln/>
        </p:spPr>
        <p:txBody>
          <a:bodyPr/>
          <a:lstStyle/>
          <a:p>
            <a:endParaRPr lang="en-ID"/>
          </a:p>
        </p:txBody>
      </p:sp>
      <p:sp>
        <p:nvSpPr>
          <p:cNvPr id="24" name="Shape 18"/>
          <p:cNvSpPr/>
          <p:nvPr/>
        </p:nvSpPr>
        <p:spPr>
          <a:xfrm>
            <a:off x="15407026" y="2552700"/>
            <a:ext cx="2115227" cy="1163229"/>
          </a:xfrm>
          <a:prstGeom prst="rect">
            <a:avLst/>
          </a:prstGeom>
          <a:noFill/>
          <a:ln/>
        </p:spPr>
        <p:txBody>
          <a:bodyPr/>
          <a:lstStyle/>
          <a:p>
            <a:endParaRPr lang="en-ID"/>
          </a:p>
        </p:txBody>
      </p:sp>
      <p:sp>
        <p:nvSpPr>
          <p:cNvPr id="25" name="Text 19"/>
          <p:cNvSpPr/>
          <p:nvPr/>
        </p:nvSpPr>
        <p:spPr>
          <a:xfrm>
            <a:off x="15311764" y="2362200"/>
            <a:ext cx="2305751" cy="851426"/>
          </a:xfrm>
          <a:prstGeom prst="rect">
            <a:avLst/>
          </a:prstGeom>
          <a:noFill/>
          <a:ln/>
        </p:spPr>
        <p:txBody>
          <a:bodyPr wrap="square" lIns="0" tIns="0" rIns="0" bIns="0" rtlCol="0" anchor="b"/>
          <a:lstStyle/>
          <a:p>
            <a:pPr marL="0" indent="0" algn="ctr">
              <a:lnSpc>
                <a:spcPts val="4950"/>
              </a:lnSpc>
              <a:buNone/>
            </a:pPr>
            <a:r>
              <a:rPr lang="en-US" sz="4500" kern="0" spc="-45" dirty="0">
                <a:solidFill>
                  <a:srgbClr val="000001">
                    <a:alpha val="100000"/>
                  </a:srgbClr>
                </a:solidFill>
                <a:latin typeface="Inter Semi Bold" pitchFamily="34" charset="0"/>
                <a:ea typeface="Inter Semi Bold" pitchFamily="34" charset="-122"/>
                <a:cs typeface="Inter Semi Bold" pitchFamily="34" charset="-120"/>
              </a:rPr>
              <a:t>5,000+</a:t>
            </a:r>
            <a:endParaRPr lang="en-US" sz="4500" dirty="0"/>
          </a:p>
        </p:txBody>
      </p:sp>
      <p:sp>
        <p:nvSpPr>
          <p:cNvPr id="26" name="Text 20"/>
          <p:cNvSpPr/>
          <p:nvPr/>
        </p:nvSpPr>
        <p:spPr>
          <a:xfrm>
            <a:off x="15356219" y="3213627"/>
            <a:ext cx="2216840" cy="603904"/>
          </a:xfrm>
          <a:prstGeom prst="rect">
            <a:avLst/>
          </a:prstGeom>
          <a:noFill/>
          <a:ln/>
        </p:spPr>
        <p:txBody>
          <a:bodyPr wrap="square" lIns="0" tIns="0" rIns="0" bIns="0" rtlCol="0" anchor="t"/>
          <a:lstStyle/>
          <a:p>
            <a:pPr marL="0" indent="0" algn="ctr">
              <a:lnSpc>
                <a:spcPts val="3360"/>
              </a:lnSpc>
              <a:buNone/>
            </a:pPr>
            <a:r>
              <a:rPr lang="en-US" sz="2400" dirty="0">
                <a:solidFill>
                  <a:srgbClr val="000001">
                    <a:alpha val="100000"/>
                  </a:srgbClr>
                </a:solidFill>
                <a:latin typeface="Plus Jakarta Sans Light" pitchFamily="34" charset="0"/>
                <a:ea typeface="Plus Jakarta Sans Light" pitchFamily="34" charset="-122"/>
                <a:cs typeface="Plus Jakarta Sans Light" pitchFamily="34" charset="-120"/>
              </a:rPr>
              <a:t>Hotel Partners</a:t>
            </a:r>
            <a:endParaRPr lang="en-US" sz="2400" dirty="0"/>
          </a:p>
        </p:txBody>
      </p:sp>
      <p:sp>
        <p:nvSpPr>
          <p:cNvPr id="27" name="Shape 21"/>
          <p:cNvSpPr/>
          <p:nvPr/>
        </p:nvSpPr>
        <p:spPr>
          <a:xfrm>
            <a:off x="15940492" y="7962900"/>
            <a:ext cx="4064508" cy="4064000"/>
          </a:xfrm>
          <a:prstGeom prst="rect">
            <a:avLst/>
          </a:prstGeom>
          <a:noFill/>
          <a:ln/>
        </p:spPr>
        <p:txBody>
          <a:bodyPr/>
          <a:lstStyle/>
          <a:p>
            <a:endParaRPr lang="en-ID"/>
          </a:p>
        </p:txBody>
      </p:sp>
      <p:pic>
        <p:nvPicPr>
          <p:cNvPr id="28"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813476" y="7835900"/>
            <a:ext cx="4318540" cy="4318000"/>
          </a:xfrm>
          <a:prstGeom prst="rect">
            <a:avLst/>
          </a:prstGeom>
        </p:spPr>
      </p:pic>
      <p:sp>
        <p:nvSpPr>
          <p:cNvPr id="29" name="Shape 22"/>
          <p:cNvSpPr/>
          <p:nvPr/>
        </p:nvSpPr>
        <p:spPr>
          <a:xfrm>
            <a:off x="16727991" y="9237656"/>
            <a:ext cx="2489511" cy="1514486"/>
          </a:xfrm>
          <a:prstGeom prst="rect">
            <a:avLst/>
          </a:prstGeom>
          <a:noFill/>
          <a:ln/>
        </p:spPr>
        <p:txBody>
          <a:bodyPr/>
          <a:lstStyle/>
          <a:p>
            <a:endParaRPr lang="en-ID"/>
          </a:p>
        </p:txBody>
      </p:sp>
      <p:sp>
        <p:nvSpPr>
          <p:cNvPr id="30" name="Text 23"/>
          <p:cNvSpPr/>
          <p:nvPr/>
        </p:nvSpPr>
        <p:spPr>
          <a:xfrm>
            <a:off x="16632729" y="9047156"/>
            <a:ext cx="2680035" cy="841386"/>
          </a:xfrm>
          <a:prstGeom prst="rect">
            <a:avLst/>
          </a:prstGeom>
          <a:noFill/>
          <a:ln/>
        </p:spPr>
        <p:txBody>
          <a:bodyPr wrap="square" lIns="0" tIns="0" rIns="0" bIns="0" rtlCol="0" anchor="b"/>
          <a:lstStyle/>
          <a:p>
            <a:pPr marL="0" indent="0" algn="ctr">
              <a:lnSpc>
                <a:spcPts val="4950"/>
              </a:lnSpc>
              <a:buNone/>
            </a:pPr>
            <a:r>
              <a:rPr lang="en-US" sz="4500" kern="0" spc="-45" dirty="0">
                <a:solidFill>
                  <a:srgbClr val="F6F6F6">
                    <a:alpha val="100000"/>
                  </a:srgbClr>
                </a:solidFill>
                <a:latin typeface="Inter Semi Bold" pitchFamily="34" charset="0"/>
                <a:ea typeface="Inter Semi Bold" pitchFamily="34" charset="-122"/>
                <a:cs typeface="Inter Semi Bold" pitchFamily="34" charset="-120"/>
              </a:rPr>
              <a:t>800,000</a:t>
            </a:r>
            <a:endParaRPr lang="en-US" sz="4500" dirty="0"/>
          </a:p>
        </p:txBody>
      </p:sp>
      <p:sp>
        <p:nvSpPr>
          <p:cNvPr id="31" name="Text 24"/>
          <p:cNvSpPr/>
          <p:nvPr/>
        </p:nvSpPr>
        <p:spPr>
          <a:xfrm>
            <a:off x="16677184" y="9888544"/>
            <a:ext cx="2591124" cy="965200"/>
          </a:xfrm>
          <a:prstGeom prst="rect">
            <a:avLst/>
          </a:prstGeom>
          <a:noFill/>
          <a:ln/>
        </p:spPr>
        <p:txBody>
          <a:bodyPr wrap="square" lIns="0" tIns="0" rIns="0" bIns="0" rtlCol="0" anchor="t"/>
          <a:lstStyle/>
          <a:p>
            <a:pPr marL="0" indent="0" algn="ctr">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Monthly Active Users </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6F6F6"/>
        </a:solidFill>
        <a:effectLst/>
      </p:bgPr>
    </p:bg>
    <p:spTree>
      <p:nvGrpSpPr>
        <p:cNvPr id="1" name=""/>
        <p:cNvGrpSpPr/>
        <p:nvPr/>
      </p:nvGrpSpPr>
      <p:grpSpPr>
        <a:xfrm>
          <a:off x="0" y="0"/>
          <a:ext cx="0" cy="0"/>
          <a:chOff x="0" y="0"/>
          <a:chExt cx="0" cy="0"/>
        </a:xfrm>
      </p:grpSpPr>
      <p:sp>
        <p:nvSpPr>
          <p:cNvPr id="2" name="Shape 0"/>
          <p:cNvSpPr/>
          <p:nvPr/>
        </p:nvSpPr>
        <p:spPr>
          <a:xfrm>
            <a:off x="1016127" y="12522200"/>
            <a:ext cx="22354794" cy="736600"/>
          </a:xfrm>
          <a:prstGeom prst="rect">
            <a:avLst/>
          </a:prstGeom>
          <a:noFill/>
          <a:ln/>
        </p:spPr>
        <p:txBody>
          <a:bodyPr/>
          <a:lstStyle/>
          <a:p>
            <a:endParaRPr lang="en-ID"/>
          </a:p>
        </p:txBody>
      </p:sp>
      <p:graphicFrame>
        <p:nvGraphicFramePr>
          <p:cNvPr id="50" name="Chart 49">
            <a:extLst>
              <a:ext uri="{FF2B5EF4-FFF2-40B4-BE49-F238E27FC236}">
                <a16:creationId xmlns:a16="http://schemas.microsoft.com/office/drawing/2014/main" id="{395BFCC8-E726-AA1B-6130-0B37DAB290AD}"/>
              </a:ext>
            </a:extLst>
          </p:cNvPr>
          <p:cNvGraphicFramePr>
            <a:graphicFrameLocks/>
          </p:cNvGraphicFramePr>
          <p:nvPr>
            <p:extLst>
              <p:ext uri="{D42A27DB-BD31-4B8C-83A1-F6EECF244321}">
                <p14:modId xmlns:p14="http://schemas.microsoft.com/office/powerpoint/2010/main" val="2308065899"/>
              </p:ext>
            </p:extLst>
          </p:nvPr>
        </p:nvGraphicFramePr>
        <p:xfrm>
          <a:off x="1016127" y="3073400"/>
          <a:ext cx="16156419" cy="8855456"/>
        </p:xfrm>
        <a:graphic>
          <a:graphicData uri="http://schemas.openxmlformats.org/drawingml/2006/chart">
            <c:chart xmlns:c="http://schemas.openxmlformats.org/drawingml/2006/chart" xmlns:r="http://schemas.openxmlformats.org/officeDocument/2006/relationships" r:id="rId3"/>
          </a:graphicData>
        </a:graphic>
      </p:graphicFrame>
      <p:pic>
        <p:nvPicPr>
          <p:cNvPr id="3" name="Image 0"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127" y="12484100"/>
            <a:ext cx="22354794" cy="38100"/>
          </a:xfrm>
          <a:prstGeom prst="rect">
            <a:avLst/>
          </a:prstGeom>
        </p:spPr>
      </p:pic>
      <p:sp>
        <p:nvSpPr>
          <p:cNvPr id="4" name="Shape 1"/>
          <p:cNvSpPr/>
          <p:nvPr/>
        </p:nvSpPr>
        <p:spPr>
          <a:xfrm>
            <a:off x="1016127" y="12941300"/>
            <a:ext cx="22354794" cy="317500"/>
          </a:xfrm>
          <a:prstGeom prst="rect">
            <a:avLst/>
          </a:prstGeom>
          <a:noFill/>
          <a:ln/>
        </p:spPr>
        <p:txBody>
          <a:bodyPr/>
          <a:lstStyle/>
          <a:p>
            <a:endParaRPr lang="en-ID"/>
          </a:p>
        </p:txBody>
      </p:sp>
      <p:sp>
        <p:nvSpPr>
          <p:cNvPr id="5" name="Shape 2"/>
          <p:cNvSpPr/>
          <p:nvPr/>
        </p:nvSpPr>
        <p:spPr>
          <a:xfrm>
            <a:off x="1016127" y="12979400"/>
            <a:ext cx="1790924" cy="241300"/>
          </a:xfrm>
          <a:prstGeom prst="rect">
            <a:avLst/>
          </a:prstGeom>
          <a:noFill/>
          <a:ln/>
        </p:spPr>
        <p:txBody>
          <a:bodyPr/>
          <a:lstStyle/>
          <a:p>
            <a:endParaRPr lang="en-ID"/>
          </a:p>
        </p:txBody>
      </p:sp>
      <p:pic>
        <p:nvPicPr>
          <p:cNvPr id="6" name="Image 1"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6127" y="13004800"/>
            <a:ext cx="254032" cy="190500"/>
          </a:xfrm>
          <a:prstGeom prst="rect">
            <a:avLst/>
          </a:prstGeom>
        </p:spPr>
      </p:pic>
      <p:sp>
        <p:nvSpPr>
          <p:cNvPr id="7"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Page 13</a:t>
            </a:r>
            <a:endParaRPr lang="en-US" sz="2000" dirty="0"/>
          </a:p>
        </p:txBody>
      </p:sp>
      <p:sp>
        <p:nvSpPr>
          <p:cNvPr id="9" name="Shape 5"/>
          <p:cNvSpPr/>
          <p:nvPr/>
        </p:nvSpPr>
        <p:spPr>
          <a:xfrm>
            <a:off x="965321" y="3149600"/>
            <a:ext cx="21922940" cy="8356600"/>
          </a:xfrm>
          <a:prstGeom prst="rect">
            <a:avLst/>
          </a:prstGeom>
          <a:noFill/>
          <a:ln/>
        </p:spPr>
        <p:txBody>
          <a:bodyPr/>
          <a:lstStyle/>
          <a:p>
            <a:endParaRPr lang="en-ID"/>
          </a:p>
        </p:txBody>
      </p:sp>
      <p:sp>
        <p:nvSpPr>
          <p:cNvPr id="10" name="Shape 6"/>
          <p:cNvSpPr/>
          <p:nvPr/>
        </p:nvSpPr>
        <p:spPr>
          <a:xfrm>
            <a:off x="965321" y="3149600"/>
            <a:ext cx="16156419" cy="8356600"/>
          </a:xfrm>
          <a:prstGeom prst="rect">
            <a:avLst/>
          </a:prstGeom>
          <a:noFill/>
          <a:ln/>
        </p:spPr>
        <p:txBody>
          <a:bodyPr/>
          <a:lstStyle/>
          <a:p>
            <a:endParaRPr lang="en-ID"/>
          </a:p>
        </p:txBody>
      </p:sp>
      <p:sp>
        <p:nvSpPr>
          <p:cNvPr id="11" name="Shape 7"/>
          <p:cNvSpPr/>
          <p:nvPr/>
        </p:nvSpPr>
        <p:spPr>
          <a:xfrm>
            <a:off x="965321" y="3149600"/>
            <a:ext cx="16156419" cy="1181100"/>
          </a:xfrm>
          <a:prstGeom prst="rect">
            <a:avLst/>
          </a:prstGeom>
          <a:noFill/>
          <a:ln/>
        </p:spPr>
        <p:txBody>
          <a:bodyPr/>
          <a:lstStyle/>
          <a:p>
            <a:endParaRPr lang="en-ID"/>
          </a:p>
        </p:txBody>
      </p:sp>
      <p:sp>
        <p:nvSpPr>
          <p:cNvPr id="13" name="Shape 9"/>
          <p:cNvSpPr/>
          <p:nvPr/>
        </p:nvSpPr>
        <p:spPr>
          <a:xfrm>
            <a:off x="3378622" y="3149600"/>
            <a:ext cx="13743118" cy="1181100"/>
          </a:xfrm>
          <a:prstGeom prst="rect">
            <a:avLst/>
          </a:prstGeom>
          <a:noFill/>
          <a:ln/>
        </p:spPr>
        <p:txBody>
          <a:bodyPr/>
          <a:lstStyle/>
          <a:p>
            <a:endParaRPr lang="en-ID"/>
          </a:p>
        </p:txBody>
      </p:sp>
      <p:sp>
        <p:nvSpPr>
          <p:cNvPr id="15" name="Text 10"/>
          <p:cNvSpPr/>
          <p:nvPr/>
        </p:nvSpPr>
        <p:spPr>
          <a:xfrm>
            <a:off x="12372599" y="3094383"/>
            <a:ext cx="2934067" cy="1308100"/>
          </a:xfrm>
          <a:prstGeom prst="rect">
            <a:avLst/>
          </a:prstGeom>
          <a:noFill/>
          <a:ln/>
        </p:spPr>
        <p:txBody>
          <a:bodyPr wrap="square" lIns="0" tIns="0" rIns="0" bIns="0" rtlCol="0" anchor="ctr"/>
          <a:lstStyle/>
          <a:p>
            <a:pPr marL="0" indent="0" algn="l">
              <a:lnSpc>
                <a:spcPts val="4680"/>
              </a:lnSpc>
              <a:buNone/>
            </a:pPr>
            <a:r>
              <a:rPr lang="en-US" sz="3600" kern="0" spc="-36" dirty="0">
                <a:solidFill>
                  <a:srgbClr val="000001">
                    <a:alpha val="100000"/>
                  </a:srgbClr>
                </a:solidFill>
                <a:latin typeface="Plus Jakarta Sans Bold" pitchFamily="34" charset="0"/>
                <a:ea typeface="Plus Jakarta Sans Bold" pitchFamily="34" charset="-122"/>
                <a:cs typeface="Plus Jakarta Sans Bold" pitchFamily="34" charset="-120"/>
              </a:rPr>
              <a:t>125.000</a:t>
            </a:r>
            <a:endParaRPr lang="en-US" sz="3600" dirty="0"/>
          </a:p>
          <a:p>
            <a:pPr marL="0" indent="0" algn="l">
              <a:lnSpc>
                <a:spcPts val="3360"/>
              </a:lnSpc>
              <a:buNone/>
            </a:pPr>
            <a:r>
              <a:rPr lang="en-US" sz="2400" dirty="0">
                <a:solidFill>
                  <a:srgbClr val="000001">
                    <a:alpha val="100000"/>
                  </a:srgbClr>
                </a:solidFill>
                <a:latin typeface="Plus Jakarta Sans Light" pitchFamily="34" charset="0"/>
                <a:ea typeface="Plus Jakarta Sans Light" pitchFamily="34" charset="-122"/>
                <a:cs typeface="Plus Jakarta Sans Light" pitchFamily="34" charset="-120"/>
              </a:rPr>
              <a:t>Users</a:t>
            </a:r>
            <a:endParaRPr lang="en-US" sz="3600" dirty="0"/>
          </a:p>
        </p:txBody>
      </p:sp>
      <p:sp>
        <p:nvSpPr>
          <p:cNvPr id="16" name="Shape 11"/>
          <p:cNvSpPr/>
          <p:nvPr/>
        </p:nvSpPr>
        <p:spPr>
          <a:xfrm>
            <a:off x="965321" y="4584700"/>
            <a:ext cx="14670334" cy="1181100"/>
          </a:xfrm>
          <a:prstGeom prst="rect">
            <a:avLst/>
          </a:prstGeom>
          <a:noFill/>
          <a:ln/>
        </p:spPr>
        <p:txBody>
          <a:bodyPr/>
          <a:lstStyle/>
          <a:p>
            <a:endParaRPr lang="en-ID"/>
          </a:p>
        </p:txBody>
      </p:sp>
      <p:sp>
        <p:nvSpPr>
          <p:cNvPr id="18" name="Shape 13"/>
          <p:cNvSpPr/>
          <p:nvPr/>
        </p:nvSpPr>
        <p:spPr>
          <a:xfrm>
            <a:off x="3378622" y="4584700"/>
            <a:ext cx="12257032" cy="1181100"/>
          </a:xfrm>
          <a:prstGeom prst="rect">
            <a:avLst/>
          </a:prstGeom>
          <a:noFill/>
          <a:ln/>
        </p:spPr>
        <p:txBody>
          <a:bodyPr/>
          <a:lstStyle/>
          <a:p>
            <a:endParaRPr lang="en-ID"/>
          </a:p>
        </p:txBody>
      </p:sp>
      <p:sp>
        <p:nvSpPr>
          <p:cNvPr id="20" name="Text 15"/>
          <p:cNvSpPr/>
          <p:nvPr/>
        </p:nvSpPr>
        <p:spPr>
          <a:xfrm>
            <a:off x="11365803" y="4529483"/>
            <a:ext cx="2934067" cy="1308100"/>
          </a:xfrm>
          <a:prstGeom prst="rect">
            <a:avLst/>
          </a:prstGeom>
          <a:noFill/>
          <a:ln/>
        </p:spPr>
        <p:txBody>
          <a:bodyPr wrap="square" lIns="0" tIns="0" rIns="0" bIns="0" rtlCol="0" anchor="ctr"/>
          <a:lstStyle/>
          <a:p>
            <a:pPr marL="0" indent="0" algn="l">
              <a:lnSpc>
                <a:spcPts val="4680"/>
              </a:lnSpc>
              <a:buNone/>
            </a:pPr>
            <a:r>
              <a:rPr lang="en-US" sz="3600" kern="0" spc="-36" dirty="0">
                <a:solidFill>
                  <a:srgbClr val="000001">
                    <a:alpha val="100000"/>
                  </a:srgbClr>
                </a:solidFill>
                <a:latin typeface="Plus Jakarta Sans Bold" pitchFamily="34" charset="0"/>
                <a:ea typeface="Plus Jakarta Sans Bold" pitchFamily="34" charset="-122"/>
                <a:cs typeface="Plus Jakarta Sans Bold" pitchFamily="34" charset="-120"/>
              </a:rPr>
              <a:t>110.000</a:t>
            </a:r>
            <a:endParaRPr lang="en-US" sz="3600" dirty="0"/>
          </a:p>
          <a:p>
            <a:pPr marL="0" indent="0" algn="l">
              <a:lnSpc>
                <a:spcPts val="3360"/>
              </a:lnSpc>
              <a:buNone/>
            </a:pPr>
            <a:r>
              <a:rPr lang="en-US" sz="2400" dirty="0">
                <a:solidFill>
                  <a:srgbClr val="000001">
                    <a:alpha val="100000"/>
                  </a:srgbClr>
                </a:solidFill>
                <a:latin typeface="Plus Jakarta Sans Light" pitchFamily="34" charset="0"/>
                <a:ea typeface="Plus Jakarta Sans Light" pitchFamily="34" charset="-122"/>
                <a:cs typeface="Plus Jakarta Sans Light" pitchFamily="34" charset="-120"/>
              </a:rPr>
              <a:t>Users</a:t>
            </a:r>
            <a:endParaRPr lang="en-US" sz="3600" dirty="0"/>
          </a:p>
        </p:txBody>
      </p:sp>
      <p:sp>
        <p:nvSpPr>
          <p:cNvPr id="21" name="Shape 16"/>
          <p:cNvSpPr/>
          <p:nvPr/>
        </p:nvSpPr>
        <p:spPr>
          <a:xfrm>
            <a:off x="965321" y="6019800"/>
            <a:ext cx="13501788" cy="1181100"/>
          </a:xfrm>
          <a:prstGeom prst="rect">
            <a:avLst/>
          </a:prstGeom>
          <a:noFill/>
          <a:ln/>
        </p:spPr>
        <p:txBody>
          <a:bodyPr/>
          <a:lstStyle/>
          <a:p>
            <a:endParaRPr lang="en-ID"/>
          </a:p>
        </p:txBody>
      </p:sp>
      <p:sp>
        <p:nvSpPr>
          <p:cNvPr id="23" name="Shape 18"/>
          <p:cNvSpPr/>
          <p:nvPr/>
        </p:nvSpPr>
        <p:spPr>
          <a:xfrm>
            <a:off x="3378622" y="6019800"/>
            <a:ext cx="11088486" cy="1181100"/>
          </a:xfrm>
          <a:prstGeom prst="rect">
            <a:avLst/>
          </a:prstGeom>
          <a:noFill/>
          <a:ln/>
        </p:spPr>
        <p:txBody>
          <a:bodyPr/>
          <a:lstStyle/>
          <a:p>
            <a:endParaRPr lang="en-ID"/>
          </a:p>
        </p:txBody>
      </p:sp>
      <p:sp>
        <p:nvSpPr>
          <p:cNvPr id="25" name="Text 20"/>
          <p:cNvSpPr/>
          <p:nvPr/>
        </p:nvSpPr>
        <p:spPr>
          <a:xfrm>
            <a:off x="10684914" y="5964583"/>
            <a:ext cx="2934067" cy="1308100"/>
          </a:xfrm>
          <a:prstGeom prst="rect">
            <a:avLst/>
          </a:prstGeom>
          <a:noFill/>
          <a:ln/>
        </p:spPr>
        <p:txBody>
          <a:bodyPr wrap="square" lIns="0" tIns="0" rIns="0" bIns="0" rtlCol="0" anchor="ctr"/>
          <a:lstStyle/>
          <a:p>
            <a:pPr marL="0" indent="0" algn="l">
              <a:lnSpc>
                <a:spcPts val="4680"/>
              </a:lnSpc>
              <a:buNone/>
            </a:pPr>
            <a:r>
              <a:rPr lang="en-US" sz="3600" kern="0" spc="-36" dirty="0">
                <a:solidFill>
                  <a:srgbClr val="000001">
                    <a:alpha val="100000"/>
                  </a:srgbClr>
                </a:solidFill>
                <a:latin typeface="Plus Jakarta Sans Bold" pitchFamily="34" charset="0"/>
                <a:ea typeface="Plus Jakarta Sans Bold" pitchFamily="34" charset="-122"/>
                <a:cs typeface="Plus Jakarta Sans Bold" pitchFamily="34" charset="-120"/>
              </a:rPr>
              <a:t>100.000</a:t>
            </a:r>
            <a:endParaRPr lang="en-US" sz="3600" dirty="0"/>
          </a:p>
          <a:p>
            <a:pPr marL="0" indent="0" algn="l">
              <a:lnSpc>
                <a:spcPts val="3360"/>
              </a:lnSpc>
              <a:buNone/>
            </a:pPr>
            <a:r>
              <a:rPr lang="en-US" sz="2400" dirty="0">
                <a:solidFill>
                  <a:srgbClr val="000001">
                    <a:alpha val="100000"/>
                  </a:srgbClr>
                </a:solidFill>
                <a:latin typeface="Plus Jakarta Sans Light" pitchFamily="34" charset="0"/>
                <a:ea typeface="Plus Jakarta Sans Light" pitchFamily="34" charset="-122"/>
                <a:cs typeface="Plus Jakarta Sans Light" pitchFamily="34" charset="-120"/>
              </a:rPr>
              <a:t>Users</a:t>
            </a:r>
            <a:endParaRPr lang="en-US" sz="3600" dirty="0"/>
          </a:p>
        </p:txBody>
      </p:sp>
      <p:sp>
        <p:nvSpPr>
          <p:cNvPr id="26" name="Shape 21"/>
          <p:cNvSpPr/>
          <p:nvPr/>
        </p:nvSpPr>
        <p:spPr>
          <a:xfrm>
            <a:off x="965321" y="7454900"/>
            <a:ext cx="12663483" cy="1181100"/>
          </a:xfrm>
          <a:prstGeom prst="rect">
            <a:avLst/>
          </a:prstGeom>
          <a:noFill/>
          <a:ln/>
        </p:spPr>
        <p:txBody>
          <a:bodyPr/>
          <a:lstStyle/>
          <a:p>
            <a:endParaRPr lang="en-ID"/>
          </a:p>
        </p:txBody>
      </p:sp>
      <p:sp>
        <p:nvSpPr>
          <p:cNvPr id="28" name="Shape 23"/>
          <p:cNvSpPr/>
          <p:nvPr/>
        </p:nvSpPr>
        <p:spPr>
          <a:xfrm>
            <a:off x="3378622" y="7454900"/>
            <a:ext cx="10250181" cy="1181100"/>
          </a:xfrm>
          <a:prstGeom prst="rect">
            <a:avLst/>
          </a:prstGeom>
          <a:noFill/>
          <a:ln/>
        </p:spPr>
        <p:txBody>
          <a:bodyPr/>
          <a:lstStyle/>
          <a:p>
            <a:endParaRPr lang="en-ID"/>
          </a:p>
        </p:txBody>
      </p:sp>
      <p:sp>
        <p:nvSpPr>
          <p:cNvPr id="30" name="Text 25"/>
          <p:cNvSpPr/>
          <p:nvPr/>
        </p:nvSpPr>
        <p:spPr>
          <a:xfrm>
            <a:off x="10072359" y="7399683"/>
            <a:ext cx="2934067" cy="1308100"/>
          </a:xfrm>
          <a:prstGeom prst="rect">
            <a:avLst/>
          </a:prstGeom>
          <a:noFill/>
          <a:ln/>
        </p:spPr>
        <p:txBody>
          <a:bodyPr wrap="square" lIns="0" tIns="0" rIns="0" bIns="0" rtlCol="0" anchor="ctr"/>
          <a:lstStyle/>
          <a:p>
            <a:pPr marL="0" indent="0" algn="l">
              <a:lnSpc>
                <a:spcPts val="4680"/>
              </a:lnSpc>
              <a:buNone/>
            </a:pPr>
            <a:r>
              <a:rPr lang="en-US" sz="3600" kern="0" spc="-36" dirty="0">
                <a:solidFill>
                  <a:srgbClr val="000001">
                    <a:alpha val="100000"/>
                  </a:srgbClr>
                </a:solidFill>
                <a:latin typeface="Plus Jakarta Sans Bold" pitchFamily="34" charset="0"/>
                <a:ea typeface="Plus Jakarta Sans Bold" pitchFamily="34" charset="-122"/>
                <a:cs typeface="Plus Jakarta Sans Bold" pitchFamily="34" charset="-120"/>
              </a:rPr>
              <a:t>90.000</a:t>
            </a:r>
            <a:endParaRPr lang="en-US" sz="3600" dirty="0"/>
          </a:p>
          <a:p>
            <a:pPr marL="0" indent="0" algn="l">
              <a:lnSpc>
                <a:spcPts val="3600"/>
              </a:lnSpc>
              <a:buNone/>
            </a:pPr>
            <a:r>
              <a:rPr lang="en-US" sz="2400" kern="0" spc="-24" dirty="0">
                <a:solidFill>
                  <a:srgbClr val="000001">
                    <a:alpha val="100000"/>
                  </a:srgbClr>
                </a:solidFill>
                <a:latin typeface="Plus Jakarta Sans SemiBold" pitchFamily="34" charset="0"/>
                <a:ea typeface="Plus Jakarta Sans SemiBold" pitchFamily="34" charset="-122"/>
                <a:cs typeface="Plus Jakarta Sans SemiBold" pitchFamily="34" charset="-120"/>
              </a:rPr>
              <a:t>Users</a:t>
            </a:r>
            <a:endParaRPr lang="en-US" sz="3600" dirty="0"/>
          </a:p>
        </p:txBody>
      </p:sp>
      <p:sp>
        <p:nvSpPr>
          <p:cNvPr id="31" name="Shape 26"/>
          <p:cNvSpPr/>
          <p:nvPr/>
        </p:nvSpPr>
        <p:spPr>
          <a:xfrm>
            <a:off x="965321" y="8890000"/>
            <a:ext cx="9373772" cy="1181100"/>
          </a:xfrm>
          <a:prstGeom prst="rect">
            <a:avLst/>
          </a:prstGeom>
          <a:noFill/>
          <a:ln/>
        </p:spPr>
        <p:txBody>
          <a:bodyPr/>
          <a:lstStyle/>
          <a:p>
            <a:endParaRPr lang="en-ID"/>
          </a:p>
        </p:txBody>
      </p:sp>
      <p:sp>
        <p:nvSpPr>
          <p:cNvPr id="33" name="Shape 28"/>
          <p:cNvSpPr/>
          <p:nvPr/>
        </p:nvSpPr>
        <p:spPr>
          <a:xfrm>
            <a:off x="3378622" y="8890000"/>
            <a:ext cx="6960470" cy="1181100"/>
          </a:xfrm>
          <a:prstGeom prst="rect">
            <a:avLst/>
          </a:prstGeom>
          <a:noFill/>
          <a:ln/>
        </p:spPr>
        <p:txBody>
          <a:bodyPr/>
          <a:lstStyle/>
          <a:p>
            <a:endParaRPr lang="en-ID"/>
          </a:p>
        </p:txBody>
      </p:sp>
      <p:sp>
        <p:nvSpPr>
          <p:cNvPr id="35" name="Text 30"/>
          <p:cNvSpPr/>
          <p:nvPr/>
        </p:nvSpPr>
        <p:spPr>
          <a:xfrm>
            <a:off x="8510063" y="8834783"/>
            <a:ext cx="2934067" cy="1308100"/>
          </a:xfrm>
          <a:prstGeom prst="rect">
            <a:avLst/>
          </a:prstGeom>
          <a:noFill/>
          <a:ln/>
        </p:spPr>
        <p:txBody>
          <a:bodyPr wrap="square" lIns="0" tIns="0" rIns="0" bIns="0" rtlCol="0" anchor="ctr"/>
          <a:lstStyle/>
          <a:p>
            <a:pPr marL="0" indent="0" algn="l">
              <a:lnSpc>
                <a:spcPts val="4680"/>
              </a:lnSpc>
              <a:buNone/>
            </a:pPr>
            <a:r>
              <a:rPr lang="en-US" sz="3600" kern="0" spc="-36" dirty="0">
                <a:solidFill>
                  <a:srgbClr val="000001">
                    <a:alpha val="100000"/>
                  </a:srgbClr>
                </a:solidFill>
                <a:latin typeface="Plus Jakarta Sans Bold" pitchFamily="34" charset="0"/>
                <a:ea typeface="Plus Jakarta Sans Bold" pitchFamily="34" charset="-122"/>
                <a:cs typeface="Plus Jakarta Sans Bold" pitchFamily="34" charset="-120"/>
              </a:rPr>
              <a:t>70.000</a:t>
            </a:r>
            <a:endParaRPr lang="en-US" sz="3600" dirty="0"/>
          </a:p>
          <a:p>
            <a:pPr marL="0" indent="0" algn="l">
              <a:lnSpc>
                <a:spcPts val="3360"/>
              </a:lnSpc>
              <a:buNone/>
            </a:pPr>
            <a:r>
              <a:rPr lang="en-US" sz="2400" dirty="0">
                <a:solidFill>
                  <a:srgbClr val="000001">
                    <a:alpha val="100000"/>
                  </a:srgbClr>
                </a:solidFill>
                <a:latin typeface="Plus Jakarta Sans Light" pitchFamily="34" charset="0"/>
                <a:ea typeface="Plus Jakarta Sans Light" pitchFamily="34" charset="-122"/>
                <a:cs typeface="Plus Jakarta Sans Light" pitchFamily="34" charset="-120"/>
              </a:rPr>
              <a:t>Users</a:t>
            </a:r>
            <a:endParaRPr lang="en-US" sz="3600" dirty="0"/>
          </a:p>
        </p:txBody>
      </p:sp>
      <p:sp>
        <p:nvSpPr>
          <p:cNvPr id="36" name="Shape 31"/>
          <p:cNvSpPr/>
          <p:nvPr/>
        </p:nvSpPr>
        <p:spPr>
          <a:xfrm>
            <a:off x="965321" y="10325100"/>
            <a:ext cx="9373772" cy="1181100"/>
          </a:xfrm>
          <a:prstGeom prst="rect">
            <a:avLst/>
          </a:prstGeom>
          <a:noFill/>
          <a:ln/>
        </p:spPr>
        <p:txBody>
          <a:bodyPr/>
          <a:lstStyle/>
          <a:p>
            <a:endParaRPr lang="en-ID"/>
          </a:p>
        </p:txBody>
      </p:sp>
      <p:sp>
        <p:nvSpPr>
          <p:cNvPr id="38" name="Shape 33"/>
          <p:cNvSpPr/>
          <p:nvPr/>
        </p:nvSpPr>
        <p:spPr>
          <a:xfrm>
            <a:off x="3378622" y="10325100"/>
            <a:ext cx="6960470" cy="1181100"/>
          </a:xfrm>
          <a:prstGeom prst="rect">
            <a:avLst/>
          </a:prstGeom>
          <a:noFill/>
          <a:ln/>
        </p:spPr>
        <p:txBody>
          <a:bodyPr/>
          <a:lstStyle/>
          <a:p>
            <a:endParaRPr lang="en-ID"/>
          </a:p>
        </p:txBody>
      </p:sp>
      <p:sp>
        <p:nvSpPr>
          <p:cNvPr id="40" name="Text 35"/>
          <p:cNvSpPr/>
          <p:nvPr/>
        </p:nvSpPr>
        <p:spPr>
          <a:xfrm>
            <a:off x="8510063" y="10269883"/>
            <a:ext cx="2934067" cy="1308100"/>
          </a:xfrm>
          <a:prstGeom prst="rect">
            <a:avLst/>
          </a:prstGeom>
          <a:noFill/>
          <a:ln/>
        </p:spPr>
        <p:txBody>
          <a:bodyPr wrap="square" lIns="0" tIns="0" rIns="0" bIns="0" rtlCol="0" anchor="ctr"/>
          <a:lstStyle/>
          <a:p>
            <a:pPr marL="0" indent="0" algn="l">
              <a:lnSpc>
                <a:spcPts val="4680"/>
              </a:lnSpc>
              <a:buNone/>
            </a:pPr>
            <a:r>
              <a:rPr lang="en-US" sz="3600" kern="0" spc="-36" dirty="0">
                <a:solidFill>
                  <a:srgbClr val="000001">
                    <a:alpha val="100000"/>
                  </a:srgbClr>
                </a:solidFill>
                <a:latin typeface="Plus Jakarta Sans Bold" pitchFamily="34" charset="0"/>
                <a:ea typeface="Plus Jakarta Sans Bold" pitchFamily="34" charset="-122"/>
                <a:cs typeface="Plus Jakarta Sans Bold" pitchFamily="34" charset="-120"/>
              </a:rPr>
              <a:t>70.000</a:t>
            </a:r>
            <a:endParaRPr lang="en-US" sz="3600" dirty="0"/>
          </a:p>
          <a:p>
            <a:pPr marL="0" indent="0" algn="l">
              <a:lnSpc>
                <a:spcPts val="3360"/>
              </a:lnSpc>
              <a:buNone/>
            </a:pPr>
            <a:r>
              <a:rPr lang="en-US" sz="2400" dirty="0">
                <a:solidFill>
                  <a:srgbClr val="000001">
                    <a:alpha val="100000"/>
                  </a:srgbClr>
                </a:solidFill>
                <a:latin typeface="Plus Jakarta Sans Light" pitchFamily="34" charset="0"/>
                <a:ea typeface="Plus Jakarta Sans Light" pitchFamily="34" charset="-122"/>
                <a:cs typeface="Plus Jakarta Sans Light" pitchFamily="34" charset="-120"/>
              </a:rPr>
              <a:t>Users</a:t>
            </a:r>
            <a:endParaRPr lang="en-US" sz="3600" dirty="0"/>
          </a:p>
        </p:txBody>
      </p:sp>
      <p:sp>
        <p:nvSpPr>
          <p:cNvPr id="41" name="Shape 36"/>
          <p:cNvSpPr/>
          <p:nvPr/>
        </p:nvSpPr>
        <p:spPr>
          <a:xfrm>
            <a:off x="17490086" y="3149600"/>
            <a:ext cx="5398175" cy="6921500"/>
          </a:xfrm>
          <a:prstGeom prst="rect">
            <a:avLst/>
          </a:prstGeom>
          <a:noFill/>
          <a:ln/>
        </p:spPr>
        <p:txBody>
          <a:bodyPr/>
          <a:lstStyle/>
          <a:p>
            <a:endParaRPr lang="en-ID"/>
          </a:p>
        </p:txBody>
      </p:sp>
      <p:sp>
        <p:nvSpPr>
          <p:cNvPr id="42" name="Text 37"/>
          <p:cNvSpPr/>
          <p:nvPr/>
        </p:nvSpPr>
        <p:spPr>
          <a:xfrm>
            <a:off x="17490086" y="3149600"/>
            <a:ext cx="5660674" cy="1989667"/>
          </a:xfrm>
          <a:prstGeom prst="rect">
            <a:avLst/>
          </a:prstGeom>
          <a:noFill/>
          <a:ln/>
        </p:spPr>
        <p:txBody>
          <a:bodyPr wrap="square" lIns="0" tIns="0" rIns="0" bIns="0" rtlCol="0" anchor="t"/>
          <a:lstStyle/>
          <a:p>
            <a:pPr marL="0" indent="0" algn="l">
              <a:lnSpc>
                <a:spcPts val="6820"/>
              </a:lnSpc>
              <a:buNone/>
            </a:pPr>
            <a:r>
              <a:rPr lang="en-US" sz="6200" kern="0" spc="-62" dirty="0">
                <a:solidFill>
                  <a:srgbClr val="000001">
                    <a:alpha val="100000"/>
                  </a:srgbClr>
                </a:solidFill>
                <a:latin typeface="Inter Semi Bold" pitchFamily="34" charset="0"/>
                <a:ea typeface="Inter Semi Bold" pitchFamily="34" charset="-122"/>
                <a:cs typeface="Inter Semi Bold" pitchFamily="34" charset="-120"/>
              </a:rPr>
              <a:t>Key Metrics and Growth</a:t>
            </a:r>
            <a:endParaRPr lang="en-US" sz="6200" dirty="0"/>
          </a:p>
        </p:txBody>
      </p:sp>
      <p:sp>
        <p:nvSpPr>
          <p:cNvPr id="43" name="Shape 38"/>
          <p:cNvSpPr/>
          <p:nvPr/>
        </p:nvSpPr>
        <p:spPr>
          <a:xfrm>
            <a:off x="17490086" y="5562600"/>
            <a:ext cx="5398175" cy="4508500"/>
          </a:xfrm>
          <a:prstGeom prst="rect">
            <a:avLst/>
          </a:prstGeom>
          <a:noFill/>
          <a:ln/>
        </p:spPr>
        <p:txBody>
          <a:bodyPr/>
          <a:lstStyle/>
          <a:p>
            <a:endParaRPr lang="en-ID"/>
          </a:p>
        </p:txBody>
      </p:sp>
      <p:sp>
        <p:nvSpPr>
          <p:cNvPr id="44" name="Text 39"/>
          <p:cNvSpPr/>
          <p:nvPr/>
        </p:nvSpPr>
        <p:spPr>
          <a:xfrm>
            <a:off x="17490086" y="5562600"/>
            <a:ext cx="5491320" cy="486833"/>
          </a:xfrm>
          <a:prstGeom prst="rect">
            <a:avLst/>
          </a:prstGeom>
          <a:noFill/>
          <a:ln/>
        </p:spPr>
        <p:txBody>
          <a:bodyPr wrap="square" lIns="0" tIns="0" rIns="0" bIns="0" rtlCol="0" anchor="t"/>
          <a:lstStyle/>
          <a:p>
            <a:pPr marL="0" indent="0" algn="l">
              <a:lnSpc>
                <a:spcPts val="3080"/>
              </a:lnSpc>
              <a:buNone/>
            </a:pPr>
            <a:r>
              <a:rPr lang="en-US" sz="2200" kern="0" spc="-22" dirty="0">
                <a:solidFill>
                  <a:srgbClr val="000001">
                    <a:alpha val="100000"/>
                  </a:srgbClr>
                </a:solidFill>
                <a:latin typeface="Plus Jakarta Sans SemiBold" pitchFamily="34" charset="0"/>
                <a:ea typeface="Plus Jakarta Sans SemiBold" pitchFamily="34" charset="-122"/>
                <a:cs typeface="Plus Jakarta Sans SemiBold" pitchFamily="34" charset="-120"/>
              </a:rPr>
              <a:t>August- December 2025</a:t>
            </a:r>
            <a:endParaRPr lang="en-US" sz="2200" dirty="0"/>
          </a:p>
        </p:txBody>
      </p:sp>
      <p:sp>
        <p:nvSpPr>
          <p:cNvPr id="45" name="Text 40"/>
          <p:cNvSpPr/>
          <p:nvPr/>
        </p:nvSpPr>
        <p:spPr>
          <a:xfrm>
            <a:off x="17490086" y="6070600"/>
            <a:ext cx="5491320" cy="4093633"/>
          </a:xfrm>
          <a:prstGeom prst="rect">
            <a:avLst/>
          </a:prstGeom>
          <a:noFill/>
          <a:ln/>
        </p:spPr>
        <p:txBody>
          <a:bodyPr wrap="square" lIns="0" tIns="0" rIns="0" bIns="0" rtlCol="0" anchor="t"/>
          <a:lstStyle/>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StayInn's key metrics show strong growth, with 125,000 monthly active users and 85,000 bookings in December, reflecting rising demand. Customer satisfaction has improved to 88%, driven by better service and seamless app experience. Revenue continues to grow, supported by increased user engagement and repeat booking</a:t>
            </a:r>
            <a:endParaRPr lang="en-US" sz="2200" dirty="0"/>
          </a:p>
        </p:txBody>
      </p:sp>
      <p:sp>
        <p:nvSpPr>
          <p:cNvPr id="46" name="Shape 41"/>
          <p:cNvSpPr/>
          <p:nvPr/>
        </p:nvSpPr>
        <p:spPr>
          <a:xfrm>
            <a:off x="965321" y="965200"/>
            <a:ext cx="2578422" cy="749300"/>
          </a:xfrm>
          <a:prstGeom prst="roundRect">
            <a:avLst>
              <a:gd name="adj" fmla="val 68339"/>
            </a:avLst>
          </a:prstGeom>
          <a:solidFill>
            <a:srgbClr val="000001">
              <a:alpha val="100000"/>
            </a:srgbClr>
          </a:solidFill>
          <a:ln/>
        </p:spPr>
        <p:txBody>
          <a:bodyPr/>
          <a:lstStyle/>
          <a:p>
            <a:endParaRPr lang="en-ID"/>
          </a:p>
        </p:txBody>
      </p:sp>
      <p:sp>
        <p:nvSpPr>
          <p:cNvPr id="47" name="Text 42"/>
          <p:cNvSpPr/>
          <p:nvPr/>
        </p:nvSpPr>
        <p:spPr>
          <a:xfrm>
            <a:off x="1797275" y="1187450"/>
            <a:ext cx="999192"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Growth</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6F6F6"/>
        </a:solidFill>
        <a:effectLst/>
      </p:bgPr>
    </p:bg>
    <p:spTree>
      <p:nvGrpSpPr>
        <p:cNvPr id="1" name=""/>
        <p:cNvGrpSpPr/>
        <p:nvPr/>
      </p:nvGrpSpPr>
      <p:grpSpPr>
        <a:xfrm>
          <a:off x="0" y="0"/>
          <a:ext cx="0" cy="0"/>
          <a:chOff x="0" y="0"/>
          <a:chExt cx="0" cy="0"/>
        </a:xfrm>
      </p:grpSpPr>
      <p:sp>
        <p:nvSpPr>
          <p:cNvPr id="2" name="Shape 0"/>
          <p:cNvSpPr/>
          <p:nvPr/>
        </p:nvSpPr>
        <p:spPr>
          <a:xfrm>
            <a:off x="1016127" y="12522200"/>
            <a:ext cx="22354794" cy="736600"/>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4" name="Shape 1"/>
          <p:cNvSpPr/>
          <p:nvPr/>
        </p:nvSpPr>
        <p:spPr>
          <a:xfrm>
            <a:off x="1016127" y="12941300"/>
            <a:ext cx="22354794" cy="317500"/>
          </a:xfrm>
          <a:prstGeom prst="rect">
            <a:avLst/>
          </a:prstGeom>
          <a:noFill/>
          <a:ln/>
        </p:spPr>
        <p:txBody>
          <a:bodyPr/>
          <a:lstStyle/>
          <a:p>
            <a:endParaRPr lang="en-ID"/>
          </a:p>
        </p:txBody>
      </p:sp>
      <p:sp>
        <p:nvSpPr>
          <p:cNvPr id="5" name="Shape 2"/>
          <p:cNvSpPr/>
          <p:nvPr/>
        </p:nvSpPr>
        <p:spPr>
          <a:xfrm>
            <a:off x="1016127" y="12979400"/>
            <a:ext cx="1790924" cy="241300"/>
          </a:xfrm>
          <a:prstGeom prst="rect">
            <a:avLst/>
          </a:prstGeom>
          <a:noFill/>
          <a:ln/>
        </p:spPr>
        <p:txBody>
          <a:bodyPr/>
          <a:lstStyle/>
          <a:p>
            <a:endParaRPr lang="en-ID"/>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7"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Page 14</a:t>
            </a:r>
          </a:p>
        </p:txBody>
      </p:sp>
      <p:sp>
        <p:nvSpPr>
          <p:cNvPr id="9" name="Shape 5"/>
          <p:cNvSpPr/>
          <p:nvPr/>
        </p:nvSpPr>
        <p:spPr>
          <a:xfrm>
            <a:off x="978022" y="838200"/>
            <a:ext cx="22405600" cy="11328400"/>
          </a:xfrm>
          <a:prstGeom prst="rect">
            <a:avLst/>
          </a:prstGeom>
          <a:noFill/>
          <a:ln/>
        </p:spPr>
        <p:txBody>
          <a:bodyPr/>
          <a:lstStyle/>
          <a:p>
            <a:endParaRPr lang="en-ID"/>
          </a:p>
        </p:txBody>
      </p:sp>
      <p:sp>
        <p:nvSpPr>
          <p:cNvPr id="10" name="Shape 6"/>
          <p:cNvSpPr/>
          <p:nvPr/>
        </p:nvSpPr>
        <p:spPr>
          <a:xfrm>
            <a:off x="978022" y="838200"/>
            <a:ext cx="22405600" cy="2590800"/>
          </a:xfrm>
          <a:prstGeom prst="rect">
            <a:avLst/>
          </a:prstGeom>
          <a:noFill/>
          <a:ln/>
        </p:spPr>
        <p:txBody>
          <a:bodyPr/>
          <a:lstStyle/>
          <a:p>
            <a:endParaRPr lang="en-ID"/>
          </a:p>
        </p:txBody>
      </p:sp>
      <p:sp>
        <p:nvSpPr>
          <p:cNvPr id="11" name="Shape 7"/>
          <p:cNvSpPr/>
          <p:nvPr/>
        </p:nvSpPr>
        <p:spPr>
          <a:xfrm>
            <a:off x="978022" y="838200"/>
            <a:ext cx="16639080" cy="2590800"/>
          </a:xfrm>
          <a:prstGeom prst="rect">
            <a:avLst/>
          </a:prstGeom>
          <a:noFill/>
          <a:ln/>
        </p:spPr>
        <p:txBody>
          <a:bodyPr/>
          <a:lstStyle/>
          <a:p>
            <a:endParaRPr lang="en-ID"/>
          </a:p>
        </p:txBody>
      </p:sp>
      <p:sp>
        <p:nvSpPr>
          <p:cNvPr id="12" name="Text 8"/>
          <p:cNvSpPr/>
          <p:nvPr/>
        </p:nvSpPr>
        <p:spPr>
          <a:xfrm>
            <a:off x="978022" y="838200"/>
            <a:ext cx="8531233" cy="2853267"/>
          </a:xfrm>
          <a:prstGeom prst="rect">
            <a:avLst/>
          </a:prstGeom>
          <a:noFill/>
          <a:ln/>
        </p:spPr>
        <p:txBody>
          <a:bodyPr wrap="square" lIns="0" tIns="0" rIns="0" bIns="0" rtlCol="0" anchor="t"/>
          <a:lstStyle/>
          <a:p>
            <a:pPr marL="0" indent="0" algn="l">
              <a:lnSpc>
                <a:spcPts val="6820"/>
              </a:lnSpc>
              <a:buNone/>
            </a:pPr>
            <a:r>
              <a:rPr lang="en-US" sz="6200" kern="0" spc="-62" dirty="0">
                <a:solidFill>
                  <a:srgbClr val="000001">
                    <a:alpha val="100000"/>
                  </a:srgbClr>
                </a:solidFill>
                <a:latin typeface="Inter Semi Bold" pitchFamily="34" charset="0"/>
                <a:ea typeface="Inter Semi Bold" pitchFamily="34" charset="-122"/>
                <a:cs typeface="Inter Semi Bold" pitchFamily="34" charset="-120"/>
              </a:rPr>
              <a:t>Emerging Market Trends in Hotel Booking</a:t>
            </a:r>
            <a:endParaRPr lang="en-US" sz="6200" dirty="0"/>
          </a:p>
        </p:txBody>
      </p:sp>
      <p:sp>
        <p:nvSpPr>
          <p:cNvPr id="13" name="Text 9"/>
          <p:cNvSpPr/>
          <p:nvPr/>
        </p:nvSpPr>
        <p:spPr>
          <a:xfrm>
            <a:off x="12295137" y="838200"/>
            <a:ext cx="5491320" cy="2302933"/>
          </a:xfrm>
          <a:prstGeom prst="rect">
            <a:avLst/>
          </a:prstGeom>
          <a:noFill/>
          <a:ln/>
        </p:spPr>
        <p:txBody>
          <a:bodyPr wrap="square" lIns="0" tIns="0" rIns="0" bIns="0" rtlCol="0" anchor="t"/>
          <a:lstStyle/>
          <a:p>
            <a:pPr marL="0" indent="0" algn="l">
              <a:lnSpc>
                <a:spcPts val="5600"/>
              </a:lnSpc>
              <a:buNone/>
            </a:pPr>
            <a:r>
              <a:rPr lang="en-US" sz="4000" dirty="0">
                <a:solidFill>
                  <a:srgbClr val="000001">
                    <a:alpha val="100000"/>
                  </a:srgbClr>
                </a:solidFill>
                <a:latin typeface="Plus Jakarta Sans Regular" pitchFamily="34" charset="0"/>
                <a:ea typeface="Plus Jakarta Sans Regular" pitchFamily="34" charset="-122"/>
                <a:cs typeface="Plus Jakarta Sans Regular" pitchFamily="34" charset="-120"/>
              </a:rPr>
              <a:t>Key Shifts Shaping the Hospitality Industry</a:t>
            </a:r>
            <a:endParaRPr lang="en-US" sz="4000" dirty="0"/>
          </a:p>
        </p:txBody>
      </p:sp>
      <p:sp>
        <p:nvSpPr>
          <p:cNvPr id="14" name="Shape 10"/>
          <p:cNvSpPr/>
          <p:nvPr/>
        </p:nvSpPr>
        <p:spPr>
          <a:xfrm>
            <a:off x="20805200" y="838200"/>
            <a:ext cx="2578422" cy="749300"/>
          </a:xfrm>
          <a:prstGeom prst="roundRect">
            <a:avLst>
              <a:gd name="adj" fmla="val 68339"/>
            </a:avLst>
          </a:prstGeom>
          <a:solidFill>
            <a:srgbClr val="000001">
              <a:alpha val="100000"/>
            </a:srgbClr>
          </a:solidFill>
          <a:ln/>
        </p:spPr>
        <p:txBody>
          <a:bodyPr/>
          <a:lstStyle/>
          <a:p>
            <a:endParaRPr lang="en-ID"/>
          </a:p>
        </p:txBody>
      </p:sp>
      <p:sp>
        <p:nvSpPr>
          <p:cNvPr id="15" name="Text 11"/>
          <p:cNvSpPr/>
          <p:nvPr/>
        </p:nvSpPr>
        <p:spPr>
          <a:xfrm>
            <a:off x="21687961" y="1060450"/>
            <a:ext cx="897579"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Trends</a:t>
            </a:r>
            <a:endParaRPr lang="en-US" sz="2000" dirty="0"/>
          </a:p>
        </p:txBody>
      </p:sp>
      <p:sp>
        <p:nvSpPr>
          <p:cNvPr id="16" name="Shape 12"/>
          <p:cNvSpPr/>
          <p:nvPr/>
        </p:nvSpPr>
        <p:spPr>
          <a:xfrm>
            <a:off x="978022" y="5130800"/>
            <a:ext cx="22405600" cy="7035800"/>
          </a:xfrm>
          <a:prstGeom prst="rect">
            <a:avLst/>
          </a:prstGeom>
          <a:noFill/>
          <a:ln/>
        </p:spPr>
        <p:txBody>
          <a:bodyPr/>
          <a:lstStyle/>
          <a:p>
            <a:endParaRPr lang="en-ID"/>
          </a:p>
        </p:txBody>
      </p:sp>
      <p:sp>
        <p:nvSpPr>
          <p:cNvPr id="17" name="Shape 13"/>
          <p:cNvSpPr/>
          <p:nvPr/>
        </p:nvSpPr>
        <p:spPr>
          <a:xfrm>
            <a:off x="978022" y="5143500"/>
            <a:ext cx="8484660" cy="7023100"/>
          </a:xfrm>
          <a:prstGeom prst="roundRect">
            <a:avLst>
              <a:gd name="adj" fmla="val 3646"/>
            </a:avLst>
          </a:prstGeom>
          <a:solidFill>
            <a:srgbClr val="D9D9D9">
              <a:alpha val="100000"/>
            </a:srgbClr>
          </a:solidFill>
          <a:ln/>
        </p:spPr>
        <p:txBody>
          <a:bodyPr/>
          <a:lstStyle/>
          <a:p>
            <a:endParaRPr lang="en-ID"/>
          </a:p>
        </p:txBody>
      </p:sp>
      <p:sp>
        <p:nvSpPr>
          <p:cNvPr id="18" name="Shape 14"/>
          <p:cNvSpPr/>
          <p:nvPr/>
        </p:nvSpPr>
        <p:spPr>
          <a:xfrm>
            <a:off x="12320540" y="5130800"/>
            <a:ext cx="11063083" cy="7035800"/>
          </a:xfrm>
          <a:prstGeom prst="rect">
            <a:avLst/>
          </a:prstGeom>
          <a:noFill/>
          <a:ln/>
        </p:spPr>
        <p:txBody>
          <a:bodyPr/>
          <a:lstStyle/>
          <a:p>
            <a:endParaRPr lang="en-ID"/>
          </a:p>
        </p:txBody>
      </p:sp>
      <p:sp>
        <p:nvSpPr>
          <p:cNvPr id="19" name="Shape 15"/>
          <p:cNvSpPr/>
          <p:nvPr/>
        </p:nvSpPr>
        <p:spPr>
          <a:xfrm>
            <a:off x="12320540" y="5130800"/>
            <a:ext cx="5398175" cy="3390900"/>
          </a:xfrm>
          <a:prstGeom prst="roundRect">
            <a:avLst>
              <a:gd name="adj" fmla="val 7551"/>
            </a:avLst>
          </a:prstGeom>
          <a:solidFill>
            <a:srgbClr val="000001">
              <a:alpha val="5000"/>
            </a:srgbClr>
          </a:solidFill>
          <a:ln/>
        </p:spPr>
        <p:txBody>
          <a:bodyPr/>
          <a:lstStyle/>
          <a:p>
            <a:endParaRPr lang="en-ID"/>
          </a:p>
        </p:txBody>
      </p:sp>
      <p:sp>
        <p:nvSpPr>
          <p:cNvPr id="20" name="Text 16"/>
          <p:cNvSpPr/>
          <p:nvPr/>
        </p:nvSpPr>
        <p:spPr>
          <a:xfrm>
            <a:off x="12796849" y="5634567"/>
            <a:ext cx="4538701" cy="2290233"/>
          </a:xfrm>
          <a:prstGeom prst="rect">
            <a:avLst/>
          </a:prstGeom>
          <a:noFill/>
          <a:ln/>
        </p:spPr>
        <p:txBody>
          <a:bodyPr wrap="square" lIns="0" tIns="0" rIns="0" bIns="0" rtlCol="0" anchor="b"/>
          <a:lstStyle/>
          <a:p>
            <a:pPr marL="0" indent="0" algn="l">
              <a:lnSpc>
                <a:spcPts val="3080"/>
              </a:lnSpc>
              <a:buNone/>
            </a:pPr>
            <a:r>
              <a:rPr lang="en-US" sz="2200" kern="0" spc="-22" dirty="0">
                <a:solidFill>
                  <a:srgbClr val="000001">
                    <a:alpha val="100000"/>
                  </a:srgbClr>
                </a:solidFill>
                <a:latin typeface="Plus Jakarta Sans Bold" pitchFamily="34" charset="0"/>
                <a:ea typeface="Plus Jakarta Sans Bold" pitchFamily="34" charset="-122"/>
                <a:cs typeface="Plus Jakarta Sans Bold" pitchFamily="34" charset="-120"/>
              </a:rPr>
              <a:t>Mobile Bookings Growth: </a:t>
            </a:r>
            <a:endParaRPr lang="en-US" sz="2200" dirty="0"/>
          </a:p>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70%+ of hotel bookings happen via mobile apps; StayInn is optimizing for speed and personalization.</a:t>
            </a:r>
            <a:endParaRPr lang="en-US" sz="2200" dirty="0"/>
          </a:p>
        </p:txBody>
      </p:sp>
      <p:sp>
        <p:nvSpPr>
          <p:cNvPr id="21" name="Shape 17"/>
          <p:cNvSpPr/>
          <p:nvPr/>
        </p:nvSpPr>
        <p:spPr>
          <a:xfrm>
            <a:off x="17985448" y="5130800"/>
            <a:ext cx="5398175" cy="3378200"/>
          </a:xfrm>
          <a:prstGeom prst="roundRect">
            <a:avLst>
              <a:gd name="adj" fmla="val 7579"/>
            </a:avLst>
          </a:prstGeom>
          <a:solidFill>
            <a:srgbClr val="000001">
              <a:alpha val="5000"/>
            </a:srgbClr>
          </a:solidFill>
          <a:ln/>
        </p:spPr>
        <p:txBody>
          <a:bodyPr/>
          <a:lstStyle/>
          <a:p>
            <a:endParaRPr lang="en-ID"/>
          </a:p>
        </p:txBody>
      </p:sp>
      <p:sp>
        <p:nvSpPr>
          <p:cNvPr id="22" name="Text 18"/>
          <p:cNvSpPr/>
          <p:nvPr/>
        </p:nvSpPr>
        <p:spPr>
          <a:xfrm>
            <a:off x="18461757" y="5628217"/>
            <a:ext cx="4538701" cy="2290233"/>
          </a:xfrm>
          <a:prstGeom prst="rect">
            <a:avLst/>
          </a:prstGeom>
          <a:noFill/>
          <a:ln/>
        </p:spPr>
        <p:txBody>
          <a:bodyPr wrap="square" lIns="0" tIns="0" rIns="0" bIns="0" rtlCol="0" anchor="b"/>
          <a:lstStyle/>
          <a:p>
            <a:pPr marL="0" indent="0" algn="l">
              <a:lnSpc>
                <a:spcPts val="3080"/>
              </a:lnSpc>
              <a:buNone/>
            </a:pPr>
            <a:r>
              <a:rPr lang="en-US" sz="2200" kern="0" spc="-22" dirty="0">
                <a:solidFill>
                  <a:srgbClr val="000001">
                    <a:alpha val="100000"/>
                  </a:srgbClr>
                </a:solidFill>
                <a:latin typeface="Plus Jakarta Sans Bold" pitchFamily="34" charset="0"/>
                <a:ea typeface="Plus Jakarta Sans Bold" pitchFamily="34" charset="-122"/>
                <a:cs typeface="Plus Jakarta Sans Bold" pitchFamily="34" charset="-120"/>
              </a:rPr>
              <a:t>Rising Demand for Budget Stays:</a:t>
            </a:r>
            <a:r>
              <a:rPr lang="en-US" sz="2200" kern="0" spc="-22" dirty="0">
                <a:solidFill>
                  <a:srgbClr val="000001">
                    <a:alpha val="100000"/>
                  </a:srgbClr>
                </a:solidFill>
                <a:latin typeface="Plus Jakarta Sans Medium" pitchFamily="34" charset="0"/>
                <a:ea typeface="Plus Jakarta Sans Medium" pitchFamily="34" charset="-122"/>
                <a:cs typeface="Plus Jakarta Sans Medium" pitchFamily="34" charset="-120"/>
              </a:rPr>
              <a:t> </a:t>
            </a:r>
            <a:endParaRPr lang="en-US" sz="2200" dirty="0"/>
          </a:p>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Travelers prefer affordable hotels; StayInn is expanding partnerships with economy and mid-range accommodations.</a:t>
            </a:r>
            <a:endParaRPr lang="en-US" sz="2200" dirty="0"/>
          </a:p>
        </p:txBody>
      </p:sp>
      <p:sp>
        <p:nvSpPr>
          <p:cNvPr id="23" name="Shape 19"/>
          <p:cNvSpPr/>
          <p:nvPr/>
        </p:nvSpPr>
        <p:spPr>
          <a:xfrm>
            <a:off x="12320540" y="8788400"/>
            <a:ext cx="5398175" cy="3378200"/>
          </a:xfrm>
          <a:prstGeom prst="roundRect">
            <a:avLst>
              <a:gd name="adj" fmla="val 7579"/>
            </a:avLst>
          </a:prstGeom>
          <a:solidFill>
            <a:srgbClr val="000001">
              <a:alpha val="5000"/>
            </a:srgbClr>
          </a:solidFill>
          <a:ln/>
        </p:spPr>
        <p:txBody>
          <a:bodyPr/>
          <a:lstStyle/>
          <a:p>
            <a:endParaRPr lang="en-ID"/>
          </a:p>
        </p:txBody>
      </p:sp>
      <p:sp>
        <p:nvSpPr>
          <p:cNvPr id="24" name="Text 20"/>
          <p:cNvSpPr/>
          <p:nvPr/>
        </p:nvSpPr>
        <p:spPr>
          <a:xfrm>
            <a:off x="12796849" y="9285817"/>
            <a:ext cx="4538701" cy="2290233"/>
          </a:xfrm>
          <a:prstGeom prst="rect">
            <a:avLst/>
          </a:prstGeom>
          <a:noFill/>
          <a:ln/>
        </p:spPr>
        <p:txBody>
          <a:bodyPr wrap="square" lIns="0" tIns="0" rIns="0" bIns="0" rtlCol="0" anchor="b"/>
          <a:lstStyle/>
          <a:p>
            <a:pPr marL="0" indent="0" algn="l">
              <a:lnSpc>
                <a:spcPts val="3080"/>
              </a:lnSpc>
              <a:buNone/>
            </a:pPr>
            <a:r>
              <a:rPr lang="en-US" sz="2200" kern="0" spc="-22" dirty="0">
                <a:solidFill>
                  <a:srgbClr val="000001">
                    <a:alpha val="100000"/>
                  </a:srgbClr>
                </a:solidFill>
                <a:latin typeface="Plus Jakarta Sans Bold" pitchFamily="34" charset="0"/>
                <a:ea typeface="Plus Jakarta Sans Bold" pitchFamily="34" charset="-122"/>
                <a:cs typeface="Plus Jakarta Sans Bold" pitchFamily="34" charset="-120"/>
              </a:rPr>
              <a:t>Sustainability Focus: </a:t>
            </a:r>
            <a:endParaRPr lang="en-US" sz="2200" dirty="0"/>
          </a:p>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Eco-friendly hotels are gaining popularity; StayInn promotes green stays with a dedicated search filter.</a:t>
            </a:r>
            <a:endParaRPr lang="en-US" sz="2200" dirty="0"/>
          </a:p>
        </p:txBody>
      </p:sp>
      <p:sp>
        <p:nvSpPr>
          <p:cNvPr id="25" name="Shape 21"/>
          <p:cNvSpPr/>
          <p:nvPr/>
        </p:nvSpPr>
        <p:spPr>
          <a:xfrm>
            <a:off x="17985448" y="8788400"/>
            <a:ext cx="5398175" cy="3378200"/>
          </a:xfrm>
          <a:prstGeom prst="roundRect">
            <a:avLst>
              <a:gd name="adj" fmla="val 7579"/>
            </a:avLst>
          </a:prstGeom>
          <a:solidFill>
            <a:srgbClr val="000001">
              <a:alpha val="5000"/>
            </a:srgbClr>
          </a:solidFill>
          <a:ln/>
        </p:spPr>
        <p:txBody>
          <a:bodyPr/>
          <a:lstStyle/>
          <a:p>
            <a:endParaRPr lang="en-ID"/>
          </a:p>
        </p:txBody>
      </p:sp>
      <p:sp>
        <p:nvSpPr>
          <p:cNvPr id="26" name="Text 22"/>
          <p:cNvSpPr/>
          <p:nvPr/>
        </p:nvSpPr>
        <p:spPr>
          <a:xfrm>
            <a:off x="18461757" y="9508067"/>
            <a:ext cx="4538701" cy="1845733"/>
          </a:xfrm>
          <a:prstGeom prst="rect">
            <a:avLst/>
          </a:prstGeom>
          <a:noFill/>
          <a:ln/>
        </p:spPr>
        <p:txBody>
          <a:bodyPr wrap="square" lIns="0" tIns="0" rIns="0" bIns="0" rtlCol="0" anchor="b"/>
          <a:lstStyle/>
          <a:p>
            <a:pPr marL="0" indent="0" algn="l">
              <a:lnSpc>
                <a:spcPts val="3080"/>
              </a:lnSpc>
              <a:buNone/>
            </a:pPr>
            <a:r>
              <a:rPr lang="en-US" sz="2200" kern="0" spc="-22" dirty="0">
                <a:solidFill>
                  <a:srgbClr val="000001">
                    <a:alpha val="100000"/>
                  </a:srgbClr>
                </a:solidFill>
                <a:latin typeface="Plus Jakarta Sans Bold" pitchFamily="34" charset="0"/>
                <a:ea typeface="Plus Jakarta Sans Bold" pitchFamily="34" charset="-122"/>
                <a:cs typeface="Plus Jakarta Sans Bold" pitchFamily="34" charset="-120"/>
              </a:rPr>
              <a:t>Alternative Payments: </a:t>
            </a:r>
            <a:endParaRPr lang="en-US" sz="2200" dirty="0"/>
          </a:p>
          <a:p>
            <a:pPr marL="0" indent="0" algn="l">
              <a:lnSpc>
                <a:spcPts val="3520"/>
              </a:lnSpc>
              <a:buNone/>
            </a:pPr>
            <a:r>
              <a:rPr lang="en-US" sz="2200" kern="0" spc="-22" dirty="0">
                <a:solidFill>
                  <a:srgbClr val="000001">
                    <a:alpha val="100000"/>
                  </a:srgbClr>
                </a:solidFill>
                <a:latin typeface="Plus Jakarta Sans Regular" pitchFamily="34" charset="0"/>
                <a:ea typeface="Plus Jakarta Sans Regular" pitchFamily="34" charset="-122"/>
                <a:cs typeface="Plus Jakarta Sans Regular" pitchFamily="34" charset="-120"/>
              </a:rPr>
              <a:t>Digital wallets, BNPL, and crypto are trending; StayInn is adding more flexible payment options.</a:t>
            </a:r>
            <a:endParaRPr lang="en-US" sz="2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016127" y="12522200"/>
            <a:ext cx="22354794" cy="736600"/>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4" name="Shape 1"/>
          <p:cNvSpPr/>
          <p:nvPr/>
        </p:nvSpPr>
        <p:spPr>
          <a:xfrm>
            <a:off x="1016127" y="12941300"/>
            <a:ext cx="22354794" cy="317500"/>
          </a:xfrm>
          <a:prstGeom prst="rect">
            <a:avLst/>
          </a:prstGeom>
          <a:noFill/>
          <a:ln/>
        </p:spPr>
        <p:txBody>
          <a:bodyPr/>
          <a:lstStyle/>
          <a:p>
            <a:endParaRPr lang="en-ID"/>
          </a:p>
        </p:txBody>
      </p:sp>
      <p:sp>
        <p:nvSpPr>
          <p:cNvPr id="5" name="Shape 2"/>
          <p:cNvSpPr/>
          <p:nvPr/>
        </p:nvSpPr>
        <p:spPr>
          <a:xfrm>
            <a:off x="1016127" y="12979400"/>
            <a:ext cx="1790924" cy="241300"/>
          </a:xfrm>
          <a:prstGeom prst="rect">
            <a:avLst/>
          </a:prstGeom>
          <a:noFill/>
          <a:ln/>
        </p:spPr>
        <p:txBody>
          <a:bodyPr/>
          <a:lstStyle/>
          <a:p>
            <a:endParaRPr lang="en-ID"/>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7"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15</a:t>
            </a:r>
            <a:endParaRPr lang="en-US" sz="2000" dirty="0"/>
          </a:p>
        </p:txBody>
      </p:sp>
      <p:sp>
        <p:nvSpPr>
          <p:cNvPr id="9" name="Shape 5"/>
          <p:cNvSpPr/>
          <p:nvPr/>
        </p:nvSpPr>
        <p:spPr>
          <a:xfrm>
            <a:off x="1016127" y="977900"/>
            <a:ext cx="22354794" cy="10655300"/>
          </a:xfrm>
          <a:prstGeom prst="rect">
            <a:avLst/>
          </a:prstGeom>
          <a:noFill/>
          <a:ln/>
        </p:spPr>
        <p:txBody>
          <a:bodyPr/>
          <a:lstStyle/>
          <a:p>
            <a:endParaRPr lang="en-ID"/>
          </a:p>
        </p:txBody>
      </p:sp>
      <p:sp>
        <p:nvSpPr>
          <p:cNvPr id="10" name="Shape 6"/>
          <p:cNvSpPr/>
          <p:nvPr/>
        </p:nvSpPr>
        <p:spPr>
          <a:xfrm>
            <a:off x="1016127" y="977900"/>
            <a:ext cx="22354794" cy="2794000"/>
          </a:xfrm>
          <a:prstGeom prst="rect">
            <a:avLst/>
          </a:prstGeom>
          <a:noFill/>
          <a:ln/>
        </p:spPr>
        <p:txBody>
          <a:bodyPr/>
          <a:lstStyle/>
          <a:p>
            <a:endParaRPr lang="en-ID"/>
          </a:p>
        </p:txBody>
      </p:sp>
      <p:sp>
        <p:nvSpPr>
          <p:cNvPr id="11" name="Shape 7"/>
          <p:cNvSpPr/>
          <p:nvPr/>
        </p:nvSpPr>
        <p:spPr>
          <a:xfrm>
            <a:off x="1016127" y="977900"/>
            <a:ext cx="16702588" cy="2794000"/>
          </a:xfrm>
          <a:prstGeom prst="rect">
            <a:avLst/>
          </a:prstGeom>
          <a:noFill/>
          <a:ln/>
        </p:spPr>
        <p:txBody>
          <a:bodyPr/>
          <a:lstStyle/>
          <a:p>
            <a:endParaRPr lang="en-ID"/>
          </a:p>
        </p:txBody>
      </p:sp>
      <p:sp>
        <p:nvSpPr>
          <p:cNvPr id="12" name="Text 8"/>
          <p:cNvSpPr/>
          <p:nvPr/>
        </p:nvSpPr>
        <p:spPr>
          <a:xfrm>
            <a:off x="1016127" y="977900"/>
            <a:ext cx="11473767" cy="3217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Expanding Our Customer Base</a:t>
            </a:r>
            <a:endParaRPr lang="en-US" sz="10000" dirty="0"/>
          </a:p>
        </p:txBody>
      </p:sp>
      <p:sp>
        <p:nvSpPr>
          <p:cNvPr id="13" name="Text 9"/>
          <p:cNvSpPr/>
          <p:nvPr/>
        </p:nvSpPr>
        <p:spPr>
          <a:xfrm>
            <a:off x="12307838" y="977900"/>
            <a:ext cx="5580231" cy="1591733"/>
          </a:xfrm>
          <a:prstGeom prst="rect">
            <a:avLst/>
          </a:prstGeom>
          <a:noFill/>
          <a:ln/>
        </p:spPr>
        <p:txBody>
          <a:bodyPr wrap="square" lIns="0" tIns="0" rIns="0" bIns="0" rtlCol="0" anchor="t"/>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Identifying Areas for Improvement</a:t>
            </a:r>
            <a:endParaRPr lang="en-US" sz="4000" dirty="0"/>
          </a:p>
        </p:txBody>
      </p:sp>
      <p:sp>
        <p:nvSpPr>
          <p:cNvPr id="14" name="Shape 10"/>
          <p:cNvSpPr/>
          <p:nvPr/>
        </p:nvSpPr>
        <p:spPr>
          <a:xfrm>
            <a:off x="20792499" y="9779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15" name="Text 11"/>
          <p:cNvSpPr/>
          <p:nvPr/>
        </p:nvSpPr>
        <p:spPr>
          <a:xfrm>
            <a:off x="21452981" y="1200150"/>
            <a:ext cx="1342134"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Key Issues</a:t>
            </a:r>
            <a:endParaRPr lang="en-US" sz="2000" dirty="0"/>
          </a:p>
        </p:txBody>
      </p:sp>
      <p:sp>
        <p:nvSpPr>
          <p:cNvPr id="16" name="Shape 12"/>
          <p:cNvSpPr/>
          <p:nvPr/>
        </p:nvSpPr>
        <p:spPr>
          <a:xfrm>
            <a:off x="1016127" y="5245100"/>
            <a:ext cx="22354794" cy="6388100"/>
          </a:xfrm>
          <a:prstGeom prst="rect">
            <a:avLst/>
          </a:prstGeom>
          <a:noFill/>
          <a:ln/>
        </p:spPr>
        <p:txBody>
          <a:bodyPr/>
          <a:lstStyle/>
          <a:p>
            <a:endParaRPr lang="en-ID"/>
          </a:p>
        </p:txBody>
      </p:sp>
      <p:sp>
        <p:nvSpPr>
          <p:cNvPr id="17" name="Shape 13"/>
          <p:cNvSpPr/>
          <p:nvPr/>
        </p:nvSpPr>
        <p:spPr>
          <a:xfrm>
            <a:off x="1016127" y="5245100"/>
            <a:ext cx="6769946" cy="6388100"/>
          </a:xfrm>
          <a:prstGeom prst="rect">
            <a:avLst/>
          </a:prstGeom>
          <a:noFill/>
          <a:ln/>
        </p:spPr>
        <p:txBody>
          <a:bodyPr/>
          <a:lstStyle/>
          <a:p>
            <a:endParaRPr lang="en-ID"/>
          </a:p>
        </p:txBody>
      </p:sp>
      <p:sp>
        <p:nvSpPr>
          <p:cNvPr id="18" name="Shape 14"/>
          <p:cNvSpPr/>
          <p:nvPr/>
        </p:nvSpPr>
        <p:spPr>
          <a:xfrm>
            <a:off x="1016127" y="5245100"/>
            <a:ext cx="6769946" cy="4673600"/>
          </a:xfrm>
          <a:prstGeom prst="roundRect">
            <a:avLst>
              <a:gd name="adj" fmla="val 5478"/>
            </a:avLst>
          </a:prstGeom>
          <a:solidFill>
            <a:srgbClr val="D9D9D9">
              <a:alpha val="100000"/>
            </a:srgbClr>
          </a:solidFill>
          <a:ln/>
        </p:spPr>
        <p:txBody>
          <a:bodyPr/>
          <a:lstStyle/>
          <a:p>
            <a:endParaRPr lang="en-ID"/>
          </a:p>
        </p:txBody>
      </p:sp>
      <p:sp>
        <p:nvSpPr>
          <p:cNvPr id="19" name="Text 15"/>
          <p:cNvSpPr/>
          <p:nvPr/>
        </p:nvSpPr>
        <p:spPr>
          <a:xfrm>
            <a:off x="1016127" y="10655300"/>
            <a:ext cx="4547168" cy="9779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Referral Program </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Rewards for inviting friends.</a:t>
            </a:r>
            <a:endParaRPr lang="en-US" sz="2400" dirty="0"/>
          </a:p>
        </p:txBody>
      </p:sp>
      <p:sp>
        <p:nvSpPr>
          <p:cNvPr id="20" name="Shape 16"/>
          <p:cNvSpPr/>
          <p:nvPr/>
        </p:nvSpPr>
        <p:spPr>
          <a:xfrm>
            <a:off x="8814902" y="5245100"/>
            <a:ext cx="6757245" cy="6261100"/>
          </a:xfrm>
          <a:prstGeom prst="rect">
            <a:avLst/>
          </a:prstGeom>
          <a:noFill/>
          <a:ln/>
        </p:spPr>
        <p:txBody>
          <a:bodyPr/>
          <a:lstStyle/>
          <a:p>
            <a:endParaRPr lang="en-ID"/>
          </a:p>
        </p:txBody>
      </p:sp>
      <p:sp>
        <p:nvSpPr>
          <p:cNvPr id="21" name="Shape 17"/>
          <p:cNvSpPr/>
          <p:nvPr/>
        </p:nvSpPr>
        <p:spPr>
          <a:xfrm>
            <a:off x="8814902" y="5245100"/>
            <a:ext cx="6757245" cy="4673600"/>
          </a:xfrm>
          <a:prstGeom prst="roundRect">
            <a:avLst>
              <a:gd name="adj" fmla="val 5478"/>
            </a:avLst>
          </a:prstGeom>
          <a:solidFill>
            <a:srgbClr val="D9D9D9">
              <a:alpha val="100000"/>
            </a:srgbClr>
          </a:solidFill>
          <a:ln/>
        </p:spPr>
        <p:txBody>
          <a:bodyPr/>
          <a:lstStyle/>
          <a:p>
            <a:endParaRPr lang="en-ID"/>
          </a:p>
        </p:txBody>
      </p:sp>
      <p:sp>
        <p:nvSpPr>
          <p:cNvPr id="22" name="Text 18"/>
          <p:cNvSpPr/>
          <p:nvPr/>
        </p:nvSpPr>
        <p:spPr>
          <a:xfrm>
            <a:off x="8814902" y="10528300"/>
            <a:ext cx="4547168" cy="9779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SEO &amp; Paid Ads </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Improving online visibility.</a:t>
            </a:r>
            <a:endParaRPr lang="en-US" sz="2400" dirty="0"/>
          </a:p>
        </p:txBody>
      </p:sp>
      <p:sp>
        <p:nvSpPr>
          <p:cNvPr id="23" name="Shape 19"/>
          <p:cNvSpPr/>
          <p:nvPr/>
        </p:nvSpPr>
        <p:spPr>
          <a:xfrm>
            <a:off x="16600975" y="5245100"/>
            <a:ext cx="6769946" cy="6375400"/>
          </a:xfrm>
          <a:prstGeom prst="rect">
            <a:avLst/>
          </a:prstGeom>
          <a:noFill/>
          <a:ln/>
        </p:spPr>
        <p:txBody>
          <a:bodyPr/>
          <a:lstStyle/>
          <a:p>
            <a:endParaRPr lang="en-ID"/>
          </a:p>
        </p:txBody>
      </p:sp>
      <p:sp>
        <p:nvSpPr>
          <p:cNvPr id="24" name="Shape 20"/>
          <p:cNvSpPr/>
          <p:nvPr/>
        </p:nvSpPr>
        <p:spPr>
          <a:xfrm>
            <a:off x="16600975" y="5245100"/>
            <a:ext cx="6769946" cy="4673600"/>
          </a:xfrm>
          <a:prstGeom prst="roundRect">
            <a:avLst>
              <a:gd name="adj" fmla="val 5478"/>
            </a:avLst>
          </a:prstGeom>
          <a:solidFill>
            <a:srgbClr val="D9D9D9">
              <a:alpha val="100000"/>
            </a:srgbClr>
          </a:solidFill>
          <a:ln/>
        </p:spPr>
        <p:txBody>
          <a:bodyPr/>
          <a:lstStyle/>
          <a:p>
            <a:endParaRPr lang="en-ID"/>
          </a:p>
        </p:txBody>
      </p:sp>
      <p:sp>
        <p:nvSpPr>
          <p:cNvPr id="25" name="Text 21"/>
          <p:cNvSpPr/>
          <p:nvPr/>
        </p:nvSpPr>
        <p:spPr>
          <a:xfrm>
            <a:off x="16600975" y="10642600"/>
            <a:ext cx="4547168" cy="9779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Influencer Partnerships </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Leveraging travel bloggers.</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016127" y="8623300"/>
            <a:ext cx="8243330" cy="3733800"/>
          </a:xfrm>
          <a:prstGeom prst="rect">
            <a:avLst/>
          </a:prstGeom>
          <a:noFill/>
          <a:ln/>
        </p:spPr>
        <p:txBody>
          <a:bodyPr/>
          <a:lstStyle/>
          <a:p>
            <a:endParaRPr lang="en-ID"/>
          </a:p>
        </p:txBody>
      </p:sp>
      <p:sp>
        <p:nvSpPr>
          <p:cNvPr id="3" name="Text 1"/>
          <p:cNvSpPr/>
          <p:nvPr/>
        </p:nvSpPr>
        <p:spPr>
          <a:xfrm>
            <a:off x="1016127" y="8623300"/>
            <a:ext cx="8666717" cy="3217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Growing Our Network</a:t>
            </a:r>
            <a:endParaRPr lang="en-US" sz="10000" dirty="0"/>
          </a:p>
        </p:txBody>
      </p:sp>
      <p:sp>
        <p:nvSpPr>
          <p:cNvPr id="4" name="Text 2"/>
          <p:cNvSpPr/>
          <p:nvPr/>
        </p:nvSpPr>
        <p:spPr>
          <a:xfrm>
            <a:off x="1016127" y="11645900"/>
            <a:ext cx="8412685" cy="880533"/>
          </a:xfrm>
          <a:prstGeom prst="rect">
            <a:avLst/>
          </a:prstGeom>
          <a:noFill/>
          <a:ln/>
        </p:spPr>
        <p:txBody>
          <a:bodyPr wrap="square" lIns="0" tIns="0" rIns="0" bIns="0" rtlCol="0" anchor="t"/>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More Hotel Options for Users</a:t>
            </a:r>
            <a:endParaRPr lang="en-US" sz="4000" dirty="0"/>
          </a:p>
        </p:txBody>
      </p:sp>
      <p:sp>
        <p:nvSpPr>
          <p:cNvPr id="5" name="Shape 3"/>
          <p:cNvSpPr/>
          <p:nvPr/>
        </p:nvSpPr>
        <p:spPr>
          <a:xfrm>
            <a:off x="1016127" y="9271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6" name="Text 4"/>
          <p:cNvSpPr/>
          <p:nvPr/>
        </p:nvSpPr>
        <p:spPr>
          <a:xfrm>
            <a:off x="1676610" y="1149350"/>
            <a:ext cx="1342134"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Key Issues</a:t>
            </a:r>
            <a:endParaRPr lang="en-US" sz="2000" dirty="0"/>
          </a:p>
        </p:txBody>
      </p:sp>
      <p:sp>
        <p:nvSpPr>
          <p:cNvPr id="7" name="Shape 5"/>
          <p:cNvSpPr/>
          <p:nvPr/>
        </p:nvSpPr>
        <p:spPr>
          <a:xfrm>
            <a:off x="10986873" y="-2832100"/>
            <a:ext cx="19369921" cy="19367500"/>
          </a:xfrm>
          <a:prstGeom prst="rect">
            <a:avLst/>
          </a:prstGeom>
          <a:noFill/>
          <a:ln/>
        </p:spPr>
        <p:txBody>
          <a:bodyPr/>
          <a:lstStyle/>
          <a:p>
            <a:endParaRPr lang="en-ID"/>
          </a:p>
        </p:txBody>
      </p:sp>
      <p:sp>
        <p:nvSpPr>
          <p:cNvPr id="8" name="Shape 6"/>
          <p:cNvSpPr/>
          <p:nvPr/>
        </p:nvSpPr>
        <p:spPr>
          <a:xfrm>
            <a:off x="10986873" y="-2832100"/>
            <a:ext cx="19369921" cy="19367500"/>
          </a:xfrm>
          <a:prstGeom prst="rect">
            <a:avLst/>
          </a:prstGeom>
          <a:noFill/>
          <a:ln/>
        </p:spPr>
        <p:txBody>
          <a:bodyPr/>
          <a:lstStyle/>
          <a:p>
            <a:endParaRPr lang="en-ID"/>
          </a:p>
        </p:txBody>
      </p:sp>
      <p:pic>
        <p:nvPicPr>
          <p:cNvPr id="9"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86873" y="0"/>
            <a:ext cx="13400175" cy="13716000"/>
          </a:xfrm>
          <a:prstGeom prst="rect">
            <a:avLst/>
          </a:prstGeom>
        </p:spPr>
      </p:pic>
      <p:sp>
        <p:nvSpPr>
          <p:cNvPr id="10" name="Shape 7"/>
          <p:cNvSpPr/>
          <p:nvPr/>
        </p:nvSpPr>
        <p:spPr>
          <a:xfrm>
            <a:off x="12206226" y="5676900"/>
            <a:ext cx="2654632" cy="2070100"/>
          </a:xfrm>
          <a:prstGeom prst="rect">
            <a:avLst/>
          </a:prstGeom>
          <a:noFill/>
          <a:ln/>
        </p:spPr>
        <p:txBody>
          <a:bodyPr/>
          <a:lstStyle/>
          <a:p>
            <a:endParaRPr lang="en-ID"/>
          </a:p>
        </p:txBody>
      </p:sp>
      <p:sp>
        <p:nvSpPr>
          <p:cNvPr id="11" name="Text 8"/>
          <p:cNvSpPr/>
          <p:nvPr/>
        </p:nvSpPr>
        <p:spPr>
          <a:xfrm>
            <a:off x="12206226" y="5676900"/>
            <a:ext cx="2845156" cy="825500"/>
          </a:xfrm>
          <a:prstGeom prst="rect">
            <a:avLst/>
          </a:prstGeom>
          <a:noFill/>
          <a:ln/>
        </p:spPr>
        <p:txBody>
          <a:bodyPr wrap="square" lIns="0" tIns="0" rIns="0" bIns="0" rtlCol="0" anchor="t"/>
          <a:lstStyle/>
          <a:p>
            <a:pPr marL="0" indent="0" algn="l">
              <a:lnSpc>
                <a:spcPts val="4950"/>
              </a:lnSpc>
              <a:buNone/>
            </a:pPr>
            <a:r>
              <a:rPr lang="en-US" sz="4500" kern="0" spc="-45" dirty="0">
                <a:solidFill>
                  <a:srgbClr val="F6F6F6">
                    <a:alpha val="100000"/>
                  </a:srgbClr>
                </a:solidFill>
                <a:latin typeface="Inter Semi Bold" pitchFamily="34" charset="0"/>
                <a:ea typeface="Inter Semi Bold" pitchFamily="34" charset="-122"/>
                <a:cs typeface="Inter Semi Bold" pitchFamily="34" charset="-120"/>
              </a:rPr>
              <a:t>3</a:t>
            </a:r>
            <a:endParaRPr lang="en-US" sz="4500" dirty="0"/>
          </a:p>
        </p:txBody>
      </p:sp>
      <p:sp>
        <p:nvSpPr>
          <p:cNvPr id="12" name="Text 9"/>
          <p:cNvSpPr/>
          <p:nvPr/>
        </p:nvSpPr>
        <p:spPr>
          <a:xfrm>
            <a:off x="12206226" y="6413500"/>
            <a:ext cx="2747777" cy="14266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Target: Increase hotel partnerships by 25% next year.</a:t>
            </a:r>
            <a:endParaRPr lang="en-US" sz="2200" dirty="0"/>
          </a:p>
        </p:txBody>
      </p:sp>
      <p:sp>
        <p:nvSpPr>
          <p:cNvPr id="13" name="Shape 10"/>
          <p:cNvSpPr/>
          <p:nvPr/>
        </p:nvSpPr>
        <p:spPr>
          <a:xfrm>
            <a:off x="15668450" y="-358254"/>
            <a:ext cx="14421611" cy="14419808"/>
          </a:xfrm>
          <a:prstGeom prst="roundRect">
            <a:avLst>
              <a:gd name="adj" fmla="val 49969"/>
            </a:avLst>
          </a:prstGeom>
          <a:solidFill>
            <a:srgbClr val="F6F6F6">
              <a:alpha val="20000"/>
            </a:srgbClr>
          </a:solidFill>
          <a:ln/>
        </p:spPr>
        <p:txBody>
          <a:bodyPr/>
          <a:lstStyle/>
          <a:p>
            <a:endParaRPr lang="en-ID"/>
          </a:p>
        </p:txBody>
      </p:sp>
      <p:sp>
        <p:nvSpPr>
          <p:cNvPr id="14" name="Shape 11"/>
          <p:cNvSpPr/>
          <p:nvPr/>
        </p:nvSpPr>
        <p:spPr>
          <a:xfrm>
            <a:off x="16633771" y="5686946"/>
            <a:ext cx="3149994" cy="2070100"/>
          </a:xfrm>
          <a:prstGeom prst="rect">
            <a:avLst/>
          </a:prstGeom>
          <a:noFill/>
          <a:ln/>
        </p:spPr>
        <p:txBody>
          <a:bodyPr/>
          <a:lstStyle/>
          <a:p>
            <a:endParaRPr lang="en-ID"/>
          </a:p>
        </p:txBody>
      </p:sp>
      <p:pic>
        <p:nvPicPr>
          <p:cNvPr id="27" name="Graphic 26">
            <a:extLst>
              <a:ext uri="{FF2B5EF4-FFF2-40B4-BE49-F238E27FC236}">
                <a16:creationId xmlns:a16="http://schemas.microsoft.com/office/drawing/2014/main" id="{69C29AF9-52DC-2B61-FF7C-8D76AEA22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46462" y="2042535"/>
            <a:ext cx="4334542" cy="9630929"/>
          </a:xfrm>
          <a:prstGeom prst="rect">
            <a:avLst/>
          </a:prstGeom>
        </p:spPr>
      </p:pic>
      <p:sp>
        <p:nvSpPr>
          <p:cNvPr id="15" name="Text 12"/>
          <p:cNvSpPr/>
          <p:nvPr/>
        </p:nvSpPr>
        <p:spPr>
          <a:xfrm>
            <a:off x="16633771" y="5686946"/>
            <a:ext cx="3340518" cy="825500"/>
          </a:xfrm>
          <a:prstGeom prst="rect">
            <a:avLst/>
          </a:prstGeom>
          <a:noFill/>
          <a:ln/>
        </p:spPr>
        <p:txBody>
          <a:bodyPr wrap="square" lIns="0" tIns="0" rIns="0" bIns="0" rtlCol="0" anchor="t"/>
          <a:lstStyle/>
          <a:p>
            <a:pPr marL="0" indent="0" algn="l">
              <a:lnSpc>
                <a:spcPts val="4950"/>
              </a:lnSpc>
              <a:buNone/>
            </a:pPr>
            <a:r>
              <a:rPr lang="en-US" sz="4500" kern="0" spc="-45" dirty="0">
                <a:solidFill>
                  <a:srgbClr val="F6F6F6">
                    <a:alpha val="100000"/>
                  </a:srgbClr>
                </a:solidFill>
                <a:latin typeface="Inter Semi Bold" pitchFamily="34" charset="0"/>
                <a:ea typeface="Inter Semi Bold" pitchFamily="34" charset="-122"/>
                <a:cs typeface="Inter Semi Bold" pitchFamily="34" charset="-120"/>
              </a:rPr>
              <a:t>2</a:t>
            </a:r>
            <a:endParaRPr lang="en-US" sz="4500" dirty="0"/>
          </a:p>
        </p:txBody>
      </p:sp>
      <p:sp>
        <p:nvSpPr>
          <p:cNvPr id="16" name="Text 13"/>
          <p:cNvSpPr/>
          <p:nvPr/>
        </p:nvSpPr>
        <p:spPr>
          <a:xfrm>
            <a:off x="16633771" y="6423546"/>
            <a:ext cx="3243139" cy="14266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Incentives for Hotels: Lower commission fees for early adopters.</a:t>
            </a:r>
            <a:endParaRPr lang="en-US" sz="2200" dirty="0"/>
          </a:p>
        </p:txBody>
      </p:sp>
      <p:sp>
        <p:nvSpPr>
          <p:cNvPr id="18" name="Shape 14"/>
          <p:cNvSpPr/>
          <p:nvPr/>
        </p:nvSpPr>
        <p:spPr>
          <a:xfrm>
            <a:off x="21262457" y="5676900"/>
            <a:ext cx="2667333" cy="2082800"/>
          </a:xfrm>
          <a:prstGeom prst="rect">
            <a:avLst/>
          </a:prstGeom>
          <a:noFill/>
          <a:ln/>
        </p:spPr>
        <p:txBody>
          <a:bodyPr/>
          <a:lstStyle/>
          <a:p>
            <a:endParaRPr lang="en-ID"/>
          </a:p>
        </p:txBody>
      </p:sp>
      <p:sp>
        <p:nvSpPr>
          <p:cNvPr id="19" name="Text 15"/>
          <p:cNvSpPr/>
          <p:nvPr/>
        </p:nvSpPr>
        <p:spPr>
          <a:xfrm>
            <a:off x="21262457" y="5676900"/>
            <a:ext cx="2857857" cy="838200"/>
          </a:xfrm>
          <a:prstGeom prst="rect">
            <a:avLst/>
          </a:prstGeom>
          <a:noFill/>
          <a:ln/>
        </p:spPr>
        <p:txBody>
          <a:bodyPr wrap="square" lIns="0" tIns="0" rIns="0" bIns="0" rtlCol="0" anchor="t"/>
          <a:lstStyle/>
          <a:p>
            <a:pPr marL="0" indent="0" algn="l">
              <a:lnSpc>
                <a:spcPts val="4950"/>
              </a:lnSpc>
              <a:buNone/>
            </a:pPr>
            <a:r>
              <a:rPr lang="en-US" sz="4500" kern="0" spc="-45" dirty="0">
                <a:solidFill>
                  <a:srgbClr val="F6F6F6">
                    <a:alpha val="100000"/>
                  </a:srgbClr>
                </a:solidFill>
                <a:latin typeface="Inter Semi Bold" pitchFamily="34" charset="0"/>
                <a:ea typeface="Inter Semi Bold" pitchFamily="34" charset="-122"/>
                <a:cs typeface="Inter Semi Bold" pitchFamily="34" charset="-120"/>
              </a:rPr>
              <a:t>1</a:t>
            </a:r>
            <a:endParaRPr lang="en-US" sz="4500" dirty="0"/>
          </a:p>
        </p:txBody>
      </p:sp>
      <p:sp>
        <p:nvSpPr>
          <p:cNvPr id="20" name="Text 16"/>
          <p:cNvSpPr/>
          <p:nvPr/>
        </p:nvSpPr>
        <p:spPr>
          <a:xfrm>
            <a:off x="21262457" y="6426200"/>
            <a:ext cx="2760478" cy="14266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Focus Areas:</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High-demand tourist destinations.</a:t>
            </a:r>
            <a:endParaRPr lang="en-US" sz="2200" dirty="0"/>
          </a:p>
        </p:txBody>
      </p:sp>
      <p:sp>
        <p:nvSpPr>
          <p:cNvPr id="21" name="Shape 17"/>
          <p:cNvSpPr/>
          <p:nvPr/>
        </p:nvSpPr>
        <p:spPr>
          <a:xfrm>
            <a:off x="1016127" y="12941300"/>
            <a:ext cx="22354794" cy="317500"/>
          </a:xfrm>
          <a:prstGeom prst="rect">
            <a:avLst/>
          </a:prstGeom>
          <a:noFill/>
          <a:ln/>
        </p:spPr>
        <p:txBody>
          <a:bodyPr/>
          <a:lstStyle/>
          <a:p>
            <a:endParaRPr lang="en-ID"/>
          </a:p>
        </p:txBody>
      </p:sp>
      <p:sp>
        <p:nvSpPr>
          <p:cNvPr id="22" name="Shape 18"/>
          <p:cNvSpPr/>
          <p:nvPr/>
        </p:nvSpPr>
        <p:spPr>
          <a:xfrm>
            <a:off x="1016127" y="12979400"/>
            <a:ext cx="1790924" cy="241300"/>
          </a:xfrm>
          <a:prstGeom prst="rect">
            <a:avLst/>
          </a:prstGeom>
          <a:noFill/>
          <a:ln/>
        </p:spPr>
        <p:txBody>
          <a:bodyPr/>
          <a:lstStyle/>
          <a:p>
            <a:endParaRPr lang="en-ID"/>
          </a:p>
        </p:txBody>
      </p:sp>
      <p:pic>
        <p:nvPicPr>
          <p:cNvPr id="23"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6127" y="13004800"/>
            <a:ext cx="254032" cy="190500"/>
          </a:xfrm>
          <a:prstGeom prst="rect">
            <a:avLst/>
          </a:prstGeom>
        </p:spPr>
      </p:pic>
      <p:sp>
        <p:nvSpPr>
          <p:cNvPr id="24" name="Text 19"/>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25" name="Text 20"/>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16</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130441" y="736600"/>
            <a:ext cx="22240480" cy="2743200"/>
          </a:xfrm>
          <a:prstGeom prst="rect">
            <a:avLst/>
          </a:prstGeom>
          <a:noFill/>
          <a:ln/>
        </p:spPr>
        <p:txBody>
          <a:bodyPr/>
          <a:lstStyle/>
          <a:p>
            <a:endParaRPr lang="en-ID"/>
          </a:p>
        </p:txBody>
      </p:sp>
      <p:sp>
        <p:nvSpPr>
          <p:cNvPr id="3" name="Shape 1"/>
          <p:cNvSpPr/>
          <p:nvPr/>
        </p:nvSpPr>
        <p:spPr>
          <a:xfrm>
            <a:off x="1130441" y="736600"/>
            <a:ext cx="16626378" cy="2743200"/>
          </a:xfrm>
          <a:prstGeom prst="rect">
            <a:avLst/>
          </a:prstGeom>
          <a:noFill/>
          <a:ln/>
        </p:spPr>
        <p:txBody>
          <a:bodyPr/>
          <a:lstStyle/>
          <a:p>
            <a:endParaRPr lang="en-ID"/>
          </a:p>
        </p:txBody>
      </p:sp>
      <p:sp>
        <p:nvSpPr>
          <p:cNvPr id="4" name="Text 2"/>
          <p:cNvSpPr/>
          <p:nvPr/>
        </p:nvSpPr>
        <p:spPr>
          <a:xfrm>
            <a:off x="1130441" y="736600"/>
            <a:ext cx="8560870" cy="3124200"/>
          </a:xfrm>
          <a:prstGeom prst="rect">
            <a:avLst/>
          </a:prstGeom>
          <a:noFill/>
          <a:ln/>
        </p:spPr>
        <p:txBody>
          <a:bodyPr wrap="square" lIns="0" tIns="0" rIns="0" bIns="0" rtlCol="0" anchor="t"/>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What's Next for StayInn?</a:t>
            </a:r>
            <a:endParaRPr lang="en-US" sz="9000" dirty="0"/>
          </a:p>
        </p:txBody>
      </p:sp>
      <p:sp>
        <p:nvSpPr>
          <p:cNvPr id="5" name="Text 3"/>
          <p:cNvSpPr/>
          <p:nvPr/>
        </p:nvSpPr>
        <p:spPr>
          <a:xfrm>
            <a:off x="9538892" y="736600"/>
            <a:ext cx="8311072" cy="14266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StayInn is expanding with AI recommendations, new payment options, better support, and eco-friendly stays, ensuring a smarter and more sustainable travel experience.</a:t>
            </a:r>
            <a:endParaRPr lang="en-US" sz="2200" dirty="0"/>
          </a:p>
        </p:txBody>
      </p:sp>
      <p:sp>
        <p:nvSpPr>
          <p:cNvPr id="6" name="Shape 4"/>
          <p:cNvSpPr/>
          <p:nvPr/>
        </p:nvSpPr>
        <p:spPr>
          <a:xfrm>
            <a:off x="20792499" y="7366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7" name="Text 5"/>
          <p:cNvSpPr/>
          <p:nvPr/>
        </p:nvSpPr>
        <p:spPr>
          <a:xfrm>
            <a:off x="21821327" y="958850"/>
            <a:ext cx="605442"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Plan</a:t>
            </a:r>
            <a:endParaRPr lang="en-US" sz="2000" dirty="0"/>
          </a:p>
        </p:txBody>
      </p:sp>
      <p:sp>
        <p:nvSpPr>
          <p:cNvPr id="8" name="Shape 6"/>
          <p:cNvSpPr/>
          <p:nvPr/>
        </p:nvSpPr>
        <p:spPr>
          <a:xfrm>
            <a:off x="1016127" y="12522200"/>
            <a:ext cx="22354794" cy="736600"/>
          </a:xfrm>
          <a:prstGeom prst="rect">
            <a:avLst/>
          </a:prstGeom>
          <a:noFill/>
          <a:ln/>
        </p:spPr>
        <p:txBody>
          <a:bodyPr/>
          <a:lstStyle/>
          <a:p>
            <a:endParaRPr lang="en-ID"/>
          </a:p>
        </p:txBody>
      </p:sp>
      <p:pic>
        <p:nvPicPr>
          <p:cNvPr id="9"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10" name="Shape 7"/>
          <p:cNvSpPr/>
          <p:nvPr/>
        </p:nvSpPr>
        <p:spPr>
          <a:xfrm>
            <a:off x="1016127" y="12941300"/>
            <a:ext cx="22354794" cy="317500"/>
          </a:xfrm>
          <a:prstGeom prst="rect">
            <a:avLst/>
          </a:prstGeom>
          <a:noFill/>
          <a:ln/>
        </p:spPr>
        <p:txBody>
          <a:bodyPr/>
          <a:lstStyle/>
          <a:p>
            <a:endParaRPr lang="en-ID"/>
          </a:p>
        </p:txBody>
      </p:sp>
      <p:sp>
        <p:nvSpPr>
          <p:cNvPr id="11" name="Shape 8"/>
          <p:cNvSpPr/>
          <p:nvPr/>
        </p:nvSpPr>
        <p:spPr>
          <a:xfrm>
            <a:off x="1016127" y="12979400"/>
            <a:ext cx="1790924" cy="241300"/>
          </a:xfrm>
          <a:prstGeom prst="rect">
            <a:avLst/>
          </a:prstGeom>
          <a:noFill/>
          <a:ln/>
        </p:spPr>
        <p:txBody>
          <a:bodyPr/>
          <a:lstStyle/>
          <a:p>
            <a:endParaRPr lang="en-ID"/>
          </a:p>
        </p:txBody>
      </p:sp>
      <p:pic>
        <p:nvPicPr>
          <p:cNvPr id="12"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13" name="Text 9"/>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4" name="Text 10"/>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17</a:t>
            </a:r>
            <a:endParaRPr lang="en-US" sz="2000" dirty="0"/>
          </a:p>
        </p:txBody>
      </p:sp>
      <p:sp>
        <p:nvSpPr>
          <p:cNvPr id="15" name="Shape 11"/>
          <p:cNvSpPr/>
          <p:nvPr/>
        </p:nvSpPr>
        <p:spPr>
          <a:xfrm>
            <a:off x="0" y="5473700"/>
            <a:ext cx="24387048" cy="5626100"/>
          </a:xfrm>
          <a:prstGeom prst="rect">
            <a:avLst/>
          </a:prstGeom>
          <a:noFill/>
          <a:ln/>
        </p:spPr>
        <p:txBody>
          <a:bodyPr/>
          <a:lstStyle/>
          <a:p>
            <a:endParaRPr lang="en-ID"/>
          </a:p>
        </p:txBody>
      </p:sp>
      <p:pic>
        <p:nvPicPr>
          <p:cNvPr id="1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8483600"/>
            <a:ext cx="24387048" cy="25400"/>
          </a:xfrm>
          <a:prstGeom prst="rect">
            <a:avLst/>
          </a:prstGeom>
        </p:spPr>
      </p:pic>
      <p:sp>
        <p:nvSpPr>
          <p:cNvPr id="17" name="Shape 12"/>
          <p:cNvSpPr/>
          <p:nvPr/>
        </p:nvSpPr>
        <p:spPr>
          <a:xfrm>
            <a:off x="18029903" y="8470900"/>
            <a:ext cx="5144143" cy="2628900"/>
          </a:xfrm>
          <a:prstGeom prst="rect">
            <a:avLst/>
          </a:prstGeom>
          <a:noFill/>
          <a:ln/>
        </p:spPr>
        <p:txBody>
          <a:bodyPr/>
          <a:lstStyle/>
          <a:p>
            <a:endParaRPr lang="en-ID"/>
          </a:p>
        </p:txBody>
      </p:sp>
      <p:sp>
        <p:nvSpPr>
          <p:cNvPr id="18" name="Shape 13"/>
          <p:cNvSpPr/>
          <p:nvPr/>
        </p:nvSpPr>
        <p:spPr>
          <a:xfrm>
            <a:off x="18029903" y="8470900"/>
            <a:ext cx="381048" cy="2628900"/>
          </a:xfrm>
          <a:prstGeom prst="rect">
            <a:avLst/>
          </a:prstGeom>
          <a:noFill/>
          <a:ln/>
        </p:spPr>
        <p:txBody>
          <a:bodyPr/>
          <a:lstStyle/>
          <a:p>
            <a:endParaRPr lang="en-ID"/>
          </a:p>
        </p:txBody>
      </p:sp>
      <p:pic>
        <p:nvPicPr>
          <p:cNvPr id="19"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207726" y="8470900"/>
            <a:ext cx="25403" cy="2032000"/>
          </a:xfrm>
          <a:prstGeom prst="rect">
            <a:avLst/>
          </a:prstGeom>
        </p:spPr>
      </p:pic>
      <p:pic>
        <p:nvPicPr>
          <p:cNvPr id="20"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979097" y="10668000"/>
            <a:ext cx="482660" cy="482600"/>
          </a:xfrm>
          <a:prstGeom prst="rect">
            <a:avLst/>
          </a:prstGeom>
        </p:spPr>
      </p:pic>
      <p:sp>
        <p:nvSpPr>
          <p:cNvPr id="21" name="Shape 14"/>
          <p:cNvSpPr/>
          <p:nvPr/>
        </p:nvSpPr>
        <p:spPr>
          <a:xfrm>
            <a:off x="18728491" y="9017000"/>
            <a:ext cx="4445556" cy="2082800"/>
          </a:xfrm>
          <a:prstGeom prst="rect">
            <a:avLst/>
          </a:prstGeom>
          <a:noFill/>
          <a:ln/>
        </p:spPr>
        <p:txBody>
          <a:bodyPr/>
          <a:lstStyle/>
          <a:p>
            <a:endParaRPr lang="en-ID"/>
          </a:p>
        </p:txBody>
      </p:sp>
      <p:sp>
        <p:nvSpPr>
          <p:cNvPr id="22" name="Text 15"/>
          <p:cNvSpPr/>
          <p:nvPr/>
        </p:nvSpPr>
        <p:spPr>
          <a:xfrm>
            <a:off x="18728491" y="8898467"/>
            <a:ext cx="4564104" cy="1109133"/>
          </a:xfrm>
          <a:prstGeom prst="rect">
            <a:avLst/>
          </a:prstGeom>
          <a:noFill/>
          <a:ln/>
        </p:spPr>
        <p:txBody>
          <a:bodyPr wrap="square" lIns="0" tIns="0" rIns="0" bIns="0" rtlCol="0" anchor="b"/>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Sustainability &amp; Social Responsibility</a:t>
            </a:r>
            <a:endParaRPr lang="en-US" sz="2800" dirty="0"/>
          </a:p>
        </p:txBody>
      </p:sp>
      <p:sp>
        <p:nvSpPr>
          <p:cNvPr id="23" name="Text 16"/>
          <p:cNvSpPr/>
          <p:nvPr/>
        </p:nvSpPr>
        <p:spPr>
          <a:xfrm>
            <a:off x="18728491" y="10134600"/>
            <a:ext cx="4547168" cy="9652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Eco-Friendly Hotel Options</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StayInn Cares Program</a:t>
            </a:r>
            <a:endParaRPr lang="en-US" sz="2400" dirty="0"/>
          </a:p>
        </p:txBody>
      </p:sp>
      <p:sp>
        <p:nvSpPr>
          <p:cNvPr id="24" name="Shape 17"/>
          <p:cNvSpPr/>
          <p:nvPr/>
        </p:nvSpPr>
        <p:spPr>
          <a:xfrm>
            <a:off x="6788999" y="8470900"/>
            <a:ext cx="5144143" cy="2628900"/>
          </a:xfrm>
          <a:prstGeom prst="rect">
            <a:avLst/>
          </a:prstGeom>
          <a:noFill/>
          <a:ln/>
        </p:spPr>
        <p:txBody>
          <a:bodyPr/>
          <a:lstStyle/>
          <a:p>
            <a:endParaRPr lang="en-ID"/>
          </a:p>
        </p:txBody>
      </p:sp>
      <p:sp>
        <p:nvSpPr>
          <p:cNvPr id="25" name="Shape 18"/>
          <p:cNvSpPr/>
          <p:nvPr/>
        </p:nvSpPr>
        <p:spPr>
          <a:xfrm>
            <a:off x="6788999" y="8470900"/>
            <a:ext cx="381048" cy="2628900"/>
          </a:xfrm>
          <a:prstGeom prst="rect">
            <a:avLst/>
          </a:prstGeom>
          <a:noFill/>
          <a:ln/>
        </p:spPr>
        <p:txBody>
          <a:bodyPr/>
          <a:lstStyle/>
          <a:p>
            <a:endParaRPr lang="en-ID"/>
          </a:p>
        </p:txBody>
      </p:sp>
      <p:pic>
        <p:nvPicPr>
          <p:cNvPr id="26"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6821" y="8470900"/>
            <a:ext cx="25403" cy="2032000"/>
          </a:xfrm>
          <a:prstGeom prst="rect">
            <a:avLst/>
          </a:prstGeom>
        </p:spPr>
      </p:pic>
      <p:pic>
        <p:nvPicPr>
          <p:cNvPr id="27" name="Image 6" descr=" "/>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6738192" y="10668000"/>
            <a:ext cx="482660" cy="482600"/>
          </a:xfrm>
          <a:prstGeom prst="rect">
            <a:avLst/>
          </a:prstGeom>
        </p:spPr>
      </p:pic>
      <p:sp>
        <p:nvSpPr>
          <p:cNvPr id="28" name="Shape 19"/>
          <p:cNvSpPr/>
          <p:nvPr/>
        </p:nvSpPr>
        <p:spPr>
          <a:xfrm>
            <a:off x="7487586" y="9512300"/>
            <a:ext cx="4445556" cy="1587500"/>
          </a:xfrm>
          <a:prstGeom prst="rect">
            <a:avLst/>
          </a:prstGeom>
          <a:noFill/>
          <a:ln/>
        </p:spPr>
        <p:txBody>
          <a:bodyPr/>
          <a:lstStyle/>
          <a:p>
            <a:endParaRPr lang="en-ID"/>
          </a:p>
        </p:txBody>
      </p:sp>
      <p:sp>
        <p:nvSpPr>
          <p:cNvPr id="29" name="Text 20"/>
          <p:cNvSpPr/>
          <p:nvPr/>
        </p:nvSpPr>
        <p:spPr>
          <a:xfrm>
            <a:off x="7487586" y="9393767"/>
            <a:ext cx="4564104" cy="613833"/>
          </a:xfrm>
          <a:prstGeom prst="rect">
            <a:avLst/>
          </a:prstGeom>
          <a:noFill/>
          <a:ln/>
        </p:spPr>
        <p:txBody>
          <a:bodyPr wrap="square" lIns="0" tIns="0" rIns="0" bIns="0" rtlCol="0" anchor="b"/>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Geographical Expansion</a:t>
            </a:r>
            <a:endParaRPr lang="en-US" sz="2800" dirty="0"/>
          </a:p>
        </p:txBody>
      </p:sp>
      <p:sp>
        <p:nvSpPr>
          <p:cNvPr id="30" name="Text 21"/>
          <p:cNvSpPr/>
          <p:nvPr/>
        </p:nvSpPr>
        <p:spPr>
          <a:xfrm>
            <a:off x="7487586" y="10134600"/>
            <a:ext cx="4547168" cy="9652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Targeting New Markets</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Partnerships with Local Hotels</a:t>
            </a:r>
            <a:endParaRPr lang="en-US" sz="2400" dirty="0"/>
          </a:p>
        </p:txBody>
      </p:sp>
      <p:sp>
        <p:nvSpPr>
          <p:cNvPr id="31" name="Shape 22"/>
          <p:cNvSpPr/>
          <p:nvPr/>
        </p:nvSpPr>
        <p:spPr>
          <a:xfrm>
            <a:off x="12377697" y="5473700"/>
            <a:ext cx="5194949" cy="2997200"/>
          </a:xfrm>
          <a:prstGeom prst="rect">
            <a:avLst/>
          </a:prstGeom>
          <a:noFill/>
          <a:ln/>
        </p:spPr>
        <p:txBody>
          <a:bodyPr/>
          <a:lstStyle/>
          <a:p>
            <a:endParaRPr lang="en-ID"/>
          </a:p>
        </p:txBody>
      </p:sp>
      <p:sp>
        <p:nvSpPr>
          <p:cNvPr id="32" name="Shape 23"/>
          <p:cNvSpPr/>
          <p:nvPr/>
        </p:nvSpPr>
        <p:spPr>
          <a:xfrm>
            <a:off x="12377697" y="5473700"/>
            <a:ext cx="381048" cy="2997200"/>
          </a:xfrm>
          <a:prstGeom prst="rect">
            <a:avLst/>
          </a:prstGeom>
          <a:noFill/>
          <a:ln/>
        </p:spPr>
        <p:txBody>
          <a:bodyPr/>
          <a:lstStyle/>
          <a:p>
            <a:endParaRPr lang="en-ID"/>
          </a:p>
        </p:txBody>
      </p:sp>
      <p:pic>
        <p:nvPicPr>
          <p:cNvPr id="33" name="Image 7" descr=" "/>
          <p:cNvPicPr>
            <a:picLocks noChangeAspect="1"/>
          </p:cNvPicPr>
          <p:nvPr/>
        </p:nvPicPr>
        <p:blipFill>
          <a:blip r:embed="rId11">
            <a:extLst>
              <a:ext uri="{96DAC541-7B7A-43D3-8B79-37D633B846F1}">
                <asvg:svgBlip xmlns:asvg="http://schemas.microsoft.com/office/drawing/2016/SVG/main" r:embed="rId14"/>
              </a:ext>
            </a:extLst>
          </a:blip>
          <a:stretch>
            <a:fillRect/>
          </a:stretch>
        </p:blipFill>
        <p:spPr>
          <a:xfrm>
            <a:off x="12326891" y="5422900"/>
            <a:ext cx="482660" cy="482600"/>
          </a:xfrm>
          <a:prstGeom prst="rect">
            <a:avLst/>
          </a:prstGeom>
        </p:spPr>
      </p:pic>
      <p:pic>
        <p:nvPicPr>
          <p:cNvPr id="34" name="Image 8"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55519" y="6121400"/>
            <a:ext cx="25403" cy="2349500"/>
          </a:xfrm>
          <a:prstGeom prst="rect">
            <a:avLst/>
          </a:prstGeom>
        </p:spPr>
      </p:pic>
      <p:sp>
        <p:nvSpPr>
          <p:cNvPr id="35" name="Shape 24"/>
          <p:cNvSpPr/>
          <p:nvPr/>
        </p:nvSpPr>
        <p:spPr>
          <a:xfrm>
            <a:off x="13127091" y="5473700"/>
            <a:ext cx="4445556" cy="2082800"/>
          </a:xfrm>
          <a:prstGeom prst="rect">
            <a:avLst/>
          </a:prstGeom>
          <a:noFill/>
          <a:ln/>
        </p:spPr>
        <p:txBody>
          <a:bodyPr/>
          <a:lstStyle/>
          <a:p>
            <a:endParaRPr lang="en-ID"/>
          </a:p>
        </p:txBody>
      </p:sp>
      <p:sp>
        <p:nvSpPr>
          <p:cNvPr id="36" name="Text 25"/>
          <p:cNvSpPr/>
          <p:nvPr/>
        </p:nvSpPr>
        <p:spPr>
          <a:xfrm>
            <a:off x="13127091" y="5355167"/>
            <a:ext cx="4564104" cy="1109133"/>
          </a:xfrm>
          <a:prstGeom prst="rect">
            <a:avLst/>
          </a:prstGeom>
          <a:noFill/>
          <a:ln/>
        </p:spPr>
        <p:txBody>
          <a:bodyPr wrap="square" lIns="0" tIns="0" rIns="0" bIns="0" rtlCol="0" anchor="b"/>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Enhanced Customer Support</a:t>
            </a:r>
            <a:endParaRPr lang="en-US" sz="2800" dirty="0"/>
          </a:p>
        </p:txBody>
      </p:sp>
      <p:sp>
        <p:nvSpPr>
          <p:cNvPr id="37" name="Text 26"/>
          <p:cNvSpPr/>
          <p:nvPr/>
        </p:nvSpPr>
        <p:spPr>
          <a:xfrm>
            <a:off x="13127091" y="6591300"/>
            <a:ext cx="4547168" cy="9652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Multi-Language Support</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Faster Issue Resolution</a:t>
            </a:r>
            <a:endParaRPr lang="en-US" sz="2400" dirty="0"/>
          </a:p>
        </p:txBody>
      </p:sp>
      <p:sp>
        <p:nvSpPr>
          <p:cNvPr id="38" name="Shape 27"/>
          <p:cNvSpPr/>
          <p:nvPr/>
        </p:nvSpPr>
        <p:spPr>
          <a:xfrm>
            <a:off x="1136792" y="5473700"/>
            <a:ext cx="5194949" cy="2997200"/>
          </a:xfrm>
          <a:prstGeom prst="rect">
            <a:avLst/>
          </a:prstGeom>
          <a:noFill/>
          <a:ln/>
        </p:spPr>
        <p:txBody>
          <a:bodyPr/>
          <a:lstStyle/>
          <a:p>
            <a:endParaRPr lang="en-ID"/>
          </a:p>
        </p:txBody>
      </p:sp>
      <p:sp>
        <p:nvSpPr>
          <p:cNvPr id="39" name="Shape 28"/>
          <p:cNvSpPr/>
          <p:nvPr/>
        </p:nvSpPr>
        <p:spPr>
          <a:xfrm>
            <a:off x="1136792" y="5473700"/>
            <a:ext cx="381048" cy="2997200"/>
          </a:xfrm>
          <a:prstGeom prst="rect">
            <a:avLst/>
          </a:prstGeom>
          <a:noFill/>
          <a:ln/>
        </p:spPr>
        <p:txBody>
          <a:bodyPr/>
          <a:lstStyle/>
          <a:p>
            <a:endParaRPr lang="en-ID"/>
          </a:p>
        </p:txBody>
      </p:sp>
      <p:pic>
        <p:nvPicPr>
          <p:cNvPr id="40" name="Image 9" descr=" "/>
          <p:cNvPicPr>
            <a:picLocks noChangeAspect="1"/>
          </p:cNvPicPr>
          <p:nvPr/>
        </p:nvPicPr>
        <p:blipFill>
          <a:blip r:embed="rId11">
            <a:extLst>
              <a:ext uri="{96DAC541-7B7A-43D3-8B79-37D633B846F1}">
                <asvg:svgBlip xmlns:asvg="http://schemas.microsoft.com/office/drawing/2016/SVG/main" r:embed="rId17"/>
              </a:ext>
            </a:extLst>
          </a:blip>
          <a:stretch>
            <a:fillRect/>
          </a:stretch>
        </p:blipFill>
        <p:spPr>
          <a:xfrm>
            <a:off x="1085986" y="5422900"/>
            <a:ext cx="482660" cy="482600"/>
          </a:xfrm>
          <a:prstGeom prst="rect">
            <a:avLst/>
          </a:prstGeom>
        </p:spPr>
      </p:pic>
      <p:pic>
        <p:nvPicPr>
          <p:cNvPr id="41" name="Image 10"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14614" y="6121400"/>
            <a:ext cx="25403" cy="2349500"/>
          </a:xfrm>
          <a:prstGeom prst="rect">
            <a:avLst/>
          </a:prstGeom>
        </p:spPr>
      </p:pic>
      <p:sp>
        <p:nvSpPr>
          <p:cNvPr id="42" name="Shape 29"/>
          <p:cNvSpPr/>
          <p:nvPr/>
        </p:nvSpPr>
        <p:spPr>
          <a:xfrm>
            <a:off x="1886186" y="5473700"/>
            <a:ext cx="4445556" cy="2451100"/>
          </a:xfrm>
          <a:prstGeom prst="rect">
            <a:avLst/>
          </a:prstGeom>
          <a:noFill/>
          <a:ln/>
        </p:spPr>
        <p:txBody>
          <a:bodyPr/>
          <a:lstStyle/>
          <a:p>
            <a:endParaRPr lang="en-ID"/>
          </a:p>
        </p:txBody>
      </p:sp>
      <p:sp>
        <p:nvSpPr>
          <p:cNvPr id="43" name="Text 30"/>
          <p:cNvSpPr/>
          <p:nvPr/>
        </p:nvSpPr>
        <p:spPr>
          <a:xfrm>
            <a:off x="1886186" y="5355167"/>
            <a:ext cx="4564104" cy="613833"/>
          </a:xfrm>
          <a:prstGeom prst="rect">
            <a:avLst/>
          </a:prstGeom>
          <a:noFill/>
          <a:ln/>
        </p:spPr>
        <p:txBody>
          <a:bodyPr wrap="square" lIns="0" tIns="0" rIns="0" bIns="0" rtlCol="0" anchor="b"/>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App Feature Upgrades</a:t>
            </a:r>
            <a:endParaRPr lang="en-US" sz="2800" dirty="0"/>
          </a:p>
        </p:txBody>
      </p:sp>
      <p:sp>
        <p:nvSpPr>
          <p:cNvPr id="44" name="Text 31"/>
          <p:cNvSpPr/>
          <p:nvPr/>
        </p:nvSpPr>
        <p:spPr>
          <a:xfrm>
            <a:off x="1886186" y="6096000"/>
            <a:ext cx="4547168" cy="18288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AI-Powered Personalized Recommendations</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Seamless Payment Options: </a:t>
            </a:r>
            <a:endParaRPr lang="en-US" sz="2400" dirty="0"/>
          </a:p>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24/7 Virtual Assistant:</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6706438" y="3416300"/>
            <a:ext cx="16664483" cy="8445500"/>
          </a:xfrm>
          <a:prstGeom prst="rect">
            <a:avLst/>
          </a:prstGeom>
          <a:noFill/>
          <a:ln/>
        </p:spPr>
        <p:txBody>
          <a:bodyPr/>
          <a:lstStyle/>
          <a:p>
            <a:endParaRPr lang="en-ID"/>
          </a:p>
        </p:txBody>
      </p:sp>
      <p:graphicFrame>
        <p:nvGraphicFramePr>
          <p:cNvPr id="22" name="Chart 21">
            <a:extLst>
              <a:ext uri="{FF2B5EF4-FFF2-40B4-BE49-F238E27FC236}">
                <a16:creationId xmlns:a16="http://schemas.microsoft.com/office/drawing/2014/main" id="{F6398F73-EF9E-AEB0-E609-434A3C5FB747}"/>
              </a:ext>
            </a:extLst>
          </p:cNvPr>
          <p:cNvGraphicFramePr/>
          <p:nvPr>
            <p:extLst>
              <p:ext uri="{D42A27DB-BD31-4B8C-83A1-F6EECF244321}">
                <p14:modId xmlns:p14="http://schemas.microsoft.com/office/powerpoint/2010/main" val="174912819"/>
              </p:ext>
            </p:extLst>
          </p:nvPr>
        </p:nvGraphicFramePr>
        <p:xfrm>
          <a:off x="6393132" y="2827867"/>
          <a:ext cx="17540804" cy="6003948"/>
        </p:xfrm>
        <a:graphic>
          <a:graphicData uri="http://schemas.openxmlformats.org/drawingml/2006/chart">
            <c:chart xmlns:c="http://schemas.openxmlformats.org/drawingml/2006/chart" xmlns:r="http://schemas.openxmlformats.org/officeDocument/2006/relationships" r:id="rId3"/>
          </a:graphicData>
        </a:graphic>
      </p:graphicFrame>
      <p:sp>
        <p:nvSpPr>
          <p:cNvPr id="85" name="Rectangle: Rounded Corners 84">
            <a:extLst>
              <a:ext uri="{FF2B5EF4-FFF2-40B4-BE49-F238E27FC236}">
                <a16:creationId xmlns:a16="http://schemas.microsoft.com/office/drawing/2014/main" id="{10A8D8C3-844C-9A51-4447-1C4548CDB981}"/>
              </a:ext>
            </a:extLst>
          </p:cNvPr>
          <p:cNvSpPr/>
          <p:nvPr/>
        </p:nvSpPr>
        <p:spPr>
          <a:xfrm>
            <a:off x="10905381" y="8818618"/>
            <a:ext cx="3992252" cy="2999578"/>
          </a:xfrm>
          <a:prstGeom prst="roundRect">
            <a:avLst>
              <a:gd name="adj" fmla="val 6506"/>
            </a:avLst>
          </a:prstGeom>
          <a:gradFill>
            <a:gsLst>
              <a:gs pos="0">
                <a:srgbClr val="504CFF">
                  <a:alpha val="50000"/>
                </a:srgbClr>
              </a:gs>
              <a:gs pos="50000">
                <a:srgbClr val="A4A2FF">
                  <a:alpha val="25000"/>
                </a:srgbClr>
              </a:gs>
              <a:gs pos="100000">
                <a:srgbClr val="F8F8FF">
                  <a:alpha val="20000"/>
                </a:srgbClr>
              </a:gs>
            </a:gsLst>
            <a:lin ang="5400000" scaled="1"/>
          </a:gradFill>
          <a:ln w="12705" cap="flat">
            <a:noFill/>
            <a:prstDash val="solid"/>
            <a:miter/>
          </a:ln>
        </p:spPr>
        <p:txBody>
          <a:bodyPr rtlCol="0" anchor="ctr"/>
          <a:lstStyle/>
          <a:p>
            <a:r>
              <a:rPr lang="en-US" sz="1200" dirty="0"/>
              <a:t>{</a:t>
            </a:r>
            <a:endParaRPr lang="en-ID" sz="1200" dirty="0"/>
          </a:p>
        </p:txBody>
      </p:sp>
      <p:sp>
        <p:nvSpPr>
          <p:cNvPr id="84" name="Rectangle: Rounded Corners 83">
            <a:extLst>
              <a:ext uri="{FF2B5EF4-FFF2-40B4-BE49-F238E27FC236}">
                <a16:creationId xmlns:a16="http://schemas.microsoft.com/office/drawing/2014/main" id="{5EBAA8BE-0DDC-1C81-EB5A-A59AC46B9D72}"/>
              </a:ext>
            </a:extLst>
          </p:cNvPr>
          <p:cNvSpPr/>
          <p:nvPr/>
        </p:nvSpPr>
        <p:spPr>
          <a:xfrm>
            <a:off x="15150137" y="8818618"/>
            <a:ext cx="3959703" cy="2999578"/>
          </a:xfrm>
          <a:prstGeom prst="roundRect">
            <a:avLst>
              <a:gd name="adj" fmla="val 6506"/>
            </a:avLst>
          </a:prstGeom>
          <a:gradFill>
            <a:gsLst>
              <a:gs pos="0">
                <a:srgbClr val="504CFF">
                  <a:alpha val="50000"/>
                </a:srgbClr>
              </a:gs>
              <a:gs pos="50000">
                <a:srgbClr val="A4A2FF">
                  <a:alpha val="25000"/>
                </a:srgbClr>
              </a:gs>
              <a:gs pos="100000">
                <a:srgbClr val="F8F8FF">
                  <a:alpha val="20000"/>
                </a:srgbClr>
              </a:gs>
            </a:gsLst>
            <a:lin ang="5400000" scaled="1"/>
          </a:gradFill>
          <a:ln w="12705" cap="flat">
            <a:noFill/>
            <a:prstDash val="solid"/>
            <a:miter/>
          </a:ln>
        </p:spPr>
        <p:txBody>
          <a:bodyPr rtlCol="0" anchor="ctr"/>
          <a:lstStyle/>
          <a:p>
            <a:r>
              <a:rPr lang="en-US" sz="1200" dirty="0"/>
              <a:t>{</a:t>
            </a:r>
            <a:endParaRPr lang="en-ID" sz="1200" dirty="0"/>
          </a:p>
        </p:txBody>
      </p:sp>
      <p:sp>
        <p:nvSpPr>
          <p:cNvPr id="86" name="Rectangle: Rounded Corners 85">
            <a:extLst>
              <a:ext uri="{FF2B5EF4-FFF2-40B4-BE49-F238E27FC236}">
                <a16:creationId xmlns:a16="http://schemas.microsoft.com/office/drawing/2014/main" id="{F63999AB-ADFB-8001-3A46-1770084F1B15}"/>
              </a:ext>
            </a:extLst>
          </p:cNvPr>
          <p:cNvSpPr/>
          <p:nvPr/>
        </p:nvSpPr>
        <p:spPr>
          <a:xfrm>
            <a:off x="6706438" y="8818618"/>
            <a:ext cx="3981795" cy="2999578"/>
          </a:xfrm>
          <a:prstGeom prst="roundRect">
            <a:avLst>
              <a:gd name="adj" fmla="val 6506"/>
            </a:avLst>
          </a:prstGeom>
          <a:gradFill>
            <a:gsLst>
              <a:gs pos="0">
                <a:srgbClr val="504CFF">
                  <a:alpha val="50000"/>
                </a:srgbClr>
              </a:gs>
              <a:gs pos="50000">
                <a:srgbClr val="A4A2FF">
                  <a:alpha val="25000"/>
                </a:srgbClr>
              </a:gs>
              <a:gs pos="100000">
                <a:srgbClr val="F8F8FF">
                  <a:alpha val="20000"/>
                </a:srgbClr>
              </a:gs>
            </a:gsLst>
            <a:lin ang="5400000" scaled="1"/>
          </a:gradFill>
          <a:ln w="12705" cap="flat">
            <a:noFill/>
            <a:prstDash val="solid"/>
            <a:miter/>
          </a:ln>
        </p:spPr>
        <p:txBody>
          <a:bodyPr rtlCol="0" anchor="ctr"/>
          <a:lstStyle/>
          <a:p>
            <a:r>
              <a:rPr lang="en-US" sz="1200" dirty="0"/>
              <a:t>{</a:t>
            </a:r>
            <a:endParaRPr lang="en-ID" sz="1200" dirty="0"/>
          </a:p>
        </p:txBody>
      </p:sp>
      <p:sp>
        <p:nvSpPr>
          <p:cNvPr id="3" name="Shape 1"/>
          <p:cNvSpPr/>
          <p:nvPr/>
        </p:nvSpPr>
        <p:spPr>
          <a:xfrm>
            <a:off x="6706438" y="3416300"/>
            <a:ext cx="16664483" cy="5130800"/>
          </a:xfrm>
          <a:prstGeom prst="rect">
            <a:avLst/>
          </a:prstGeom>
          <a:noFill/>
          <a:ln/>
        </p:spPr>
        <p:txBody>
          <a:bodyPr/>
          <a:lstStyle/>
          <a:p>
            <a:endParaRPr lang="en-ID"/>
          </a:p>
        </p:txBody>
      </p:sp>
      <p:sp>
        <p:nvSpPr>
          <p:cNvPr id="5" name="Shape 2"/>
          <p:cNvSpPr/>
          <p:nvPr/>
        </p:nvSpPr>
        <p:spPr>
          <a:xfrm>
            <a:off x="7189099" y="5397500"/>
            <a:ext cx="3010276" cy="2832100"/>
          </a:xfrm>
          <a:prstGeom prst="rect">
            <a:avLst/>
          </a:prstGeom>
          <a:noFill/>
          <a:ln/>
        </p:spPr>
        <p:txBody>
          <a:bodyPr/>
          <a:lstStyle/>
          <a:p>
            <a:endParaRPr lang="en-ID"/>
          </a:p>
        </p:txBody>
      </p:sp>
      <p:sp>
        <p:nvSpPr>
          <p:cNvPr id="6" name="Text 3"/>
          <p:cNvSpPr/>
          <p:nvPr/>
        </p:nvSpPr>
        <p:spPr>
          <a:xfrm>
            <a:off x="7189099" y="5295900"/>
            <a:ext cx="3111889"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After</a:t>
            </a:r>
            <a:endParaRPr lang="en-US" sz="2400" dirty="0"/>
          </a:p>
        </p:txBody>
      </p:sp>
      <p:sp>
        <p:nvSpPr>
          <p:cNvPr id="7" name="Shape 4"/>
          <p:cNvSpPr/>
          <p:nvPr/>
        </p:nvSpPr>
        <p:spPr>
          <a:xfrm>
            <a:off x="7189099" y="6921500"/>
            <a:ext cx="3010276" cy="1308100"/>
          </a:xfrm>
          <a:prstGeom prst="rect">
            <a:avLst/>
          </a:prstGeom>
          <a:noFill/>
          <a:ln/>
        </p:spPr>
        <p:txBody>
          <a:bodyPr/>
          <a:lstStyle/>
          <a:p>
            <a:endParaRPr lang="en-ID"/>
          </a:p>
        </p:txBody>
      </p:sp>
      <p:sp>
        <p:nvSpPr>
          <p:cNvPr id="8" name="Text 5"/>
          <p:cNvSpPr/>
          <p:nvPr/>
        </p:nvSpPr>
        <p:spPr>
          <a:xfrm>
            <a:off x="7189099" y="6659033"/>
            <a:ext cx="3272776"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60%</a:t>
            </a:r>
            <a:endParaRPr lang="en-US" sz="6200" dirty="0"/>
          </a:p>
        </p:txBody>
      </p:sp>
      <p:sp>
        <p:nvSpPr>
          <p:cNvPr id="9" name="Text 6"/>
          <p:cNvSpPr/>
          <p:nvPr/>
        </p:nvSpPr>
        <p:spPr>
          <a:xfrm>
            <a:off x="7189099" y="7691967"/>
            <a:ext cx="3103421"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11" name="Shape 7"/>
          <p:cNvSpPr/>
          <p:nvPr/>
        </p:nvSpPr>
        <p:spPr>
          <a:xfrm>
            <a:off x="11386973" y="5962650"/>
            <a:ext cx="3073784" cy="2235200"/>
          </a:xfrm>
          <a:prstGeom prst="rect">
            <a:avLst/>
          </a:prstGeom>
          <a:noFill/>
          <a:ln/>
        </p:spPr>
        <p:txBody>
          <a:bodyPr/>
          <a:lstStyle/>
          <a:p>
            <a:endParaRPr lang="en-ID"/>
          </a:p>
        </p:txBody>
      </p:sp>
      <p:sp>
        <p:nvSpPr>
          <p:cNvPr id="12" name="Text 8"/>
          <p:cNvSpPr/>
          <p:nvPr/>
        </p:nvSpPr>
        <p:spPr>
          <a:xfrm>
            <a:off x="11386973" y="5861050"/>
            <a:ext cx="3175397"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After</a:t>
            </a:r>
            <a:endParaRPr lang="en-US" sz="2400" dirty="0"/>
          </a:p>
        </p:txBody>
      </p:sp>
      <p:sp>
        <p:nvSpPr>
          <p:cNvPr id="13" name="Shape 9"/>
          <p:cNvSpPr/>
          <p:nvPr/>
        </p:nvSpPr>
        <p:spPr>
          <a:xfrm>
            <a:off x="11386973" y="6889750"/>
            <a:ext cx="3073784" cy="1308100"/>
          </a:xfrm>
          <a:prstGeom prst="rect">
            <a:avLst/>
          </a:prstGeom>
          <a:noFill/>
          <a:ln/>
        </p:spPr>
        <p:txBody>
          <a:bodyPr/>
          <a:lstStyle/>
          <a:p>
            <a:endParaRPr lang="en-ID"/>
          </a:p>
        </p:txBody>
      </p:sp>
      <p:sp>
        <p:nvSpPr>
          <p:cNvPr id="14" name="Text 10"/>
          <p:cNvSpPr/>
          <p:nvPr/>
        </p:nvSpPr>
        <p:spPr>
          <a:xfrm>
            <a:off x="11386973" y="6627283"/>
            <a:ext cx="3336284"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49%</a:t>
            </a:r>
            <a:endParaRPr lang="en-US" sz="6200" dirty="0"/>
          </a:p>
        </p:txBody>
      </p:sp>
      <p:sp>
        <p:nvSpPr>
          <p:cNvPr id="15" name="Text 11"/>
          <p:cNvSpPr/>
          <p:nvPr/>
        </p:nvSpPr>
        <p:spPr>
          <a:xfrm>
            <a:off x="11386973" y="7660217"/>
            <a:ext cx="3166929"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17" name="Shape 12"/>
          <p:cNvSpPr/>
          <p:nvPr/>
        </p:nvSpPr>
        <p:spPr>
          <a:xfrm>
            <a:off x="15640731" y="4819650"/>
            <a:ext cx="3086486" cy="3340100"/>
          </a:xfrm>
          <a:prstGeom prst="rect">
            <a:avLst/>
          </a:prstGeom>
          <a:noFill/>
          <a:ln/>
        </p:spPr>
        <p:txBody>
          <a:bodyPr/>
          <a:lstStyle/>
          <a:p>
            <a:endParaRPr lang="en-ID"/>
          </a:p>
        </p:txBody>
      </p:sp>
      <p:sp>
        <p:nvSpPr>
          <p:cNvPr id="18" name="Text 13"/>
          <p:cNvSpPr/>
          <p:nvPr/>
        </p:nvSpPr>
        <p:spPr>
          <a:xfrm>
            <a:off x="15640731" y="4718050"/>
            <a:ext cx="3188098"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After</a:t>
            </a:r>
            <a:endParaRPr lang="en-US" sz="2400" dirty="0"/>
          </a:p>
        </p:txBody>
      </p:sp>
      <p:sp>
        <p:nvSpPr>
          <p:cNvPr id="19" name="Shape 14"/>
          <p:cNvSpPr/>
          <p:nvPr/>
        </p:nvSpPr>
        <p:spPr>
          <a:xfrm>
            <a:off x="15640731" y="6851650"/>
            <a:ext cx="3086486" cy="1308100"/>
          </a:xfrm>
          <a:prstGeom prst="rect">
            <a:avLst/>
          </a:prstGeom>
          <a:noFill/>
          <a:ln/>
        </p:spPr>
        <p:txBody>
          <a:bodyPr/>
          <a:lstStyle/>
          <a:p>
            <a:endParaRPr lang="en-ID"/>
          </a:p>
        </p:txBody>
      </p:sp>
      <p:sp>
        <p:nvSpPr>
          <p:cNvPr id="20" name="Text 15"/>
          <p:cNvSpPr/>
          <p:nvPr/>
        </p:nvSpPr>
        <p:spPr>
          <a:xfrm>
            <a:off x="15640731" y="6589183"/>
            <a:ext cx="3348985"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75%</a:t>
            </a:r>
            <a:endParaRPr lang="en-US" sz="6200" dirty="0"/>
          </a:p>
        </p:txBody>
      </p:sp>
      <p:sp>
        <p:nvSpPr>
          <p:cNvPr id="21" name="Text 16"/>
          <p:cNvSpPr/>
          <p:nvPr/>
        </p:nvSpPr>
        <p:spPr>
          <a:xfrm>
            <a:off x="15640731" y="7622117"/>
            <a:ext cx="3179631"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23" name="Shape 17"/>
          <p:cNvSpPr/>
          <p:nvPr/>
        </p:nvSpPr>
        <p:spPr>
          <a:xfrm>
            <a:off x="19833529" y="3778250"/>
            <a:ext cx="3099187" cy="4406900"/>
          </a:xfrm>
          <a:prstGeom prst="rect">
            <a:avLst/>
          </a:prstGeom>
          <a:noFill/>
          <a:ln/>
        </p:spPr>
        <p:txBody>
          <a:bodyPr/>
          <a:lstStyle/>
          <a:p>
            <a:endParaRPr lang="en-ID"/>
          </a:p>
        </p:txBody>
      </p:sp>
      <p:sp>
        <p:nvSpPr>
          <p:cNvPr id="24" name="Text 18"/>
          <p:cNvSpPr/>
          <p:nvPr/>
        </p:nvSpPr>
        <p:spPr>
          <a:xfrm>
            <a:off x="19833529" y="3676650"/>
            <a:ext cx="3200800"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After</a:t>
            </a:r>
            <a:endParaRPr lang="en-US" sz="2400" dirty="0"/>
          </a:p>
        </p:txBody>
      </p:sp>
      <p:sp>
        <p:nvSpPr>
          <p:cNvPr id="25" name="Shape 19"/>
          <p:cNvSpPr/>
          <p:nvPr/>
        </p:nvSpPr>
        <p:spPr>
          <a:xfrm>
            <a:off x="19833529" y="6877050"/>
            <a:ext cx="3099187" cy="1308100"/>
          </a:xfrm>
          <a:prstGeom prst="rect">
            <a:avLst/>
          </a:prstGeom>
          <a:noFill/>
          <a:ln/>
        </p:spPr>
        <p:txBody>
          <a:bodyPr/>
          <a:lstStyle/>
          <a:p>
            <a:endParaRPr lang="en-ID"/>
          </a:p>
        </p:txBody>
      </p:sp>
      <p:sp>
        <p:nvSpPr>
          <p:cNvPr id="26" name="Text 20"/>
          <p:cNvSpPr/>
          <p:nvPr/>
        </p:nvSpPr>
        <p:spPr>
          <a:xfrm>
            <a:off x="19833529" y="6614583"/>
            <a:ext cx="3361687"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90%</a:t>
            </a:r>
            <a:endParaRPr lang="en-US" sz="6200" dirty="0"/>
          </a:p>
        </p:txBody>
      </p:sp>
      <p:sp>
        <p:nvSpPr>
          <p:cNvPr id="27" name="Text 21"/>
          <p:cNvSpPr/>
          <p:nvPr/>
        </p:nvSpPr>
        <p:spPr>
          <a:xfrm>
            <a:off x="19833529" y="7647517"/>
            <a:ext cx="3192332"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28" name="Shape 22"/>
          <p:cNvSpPr/>
          <p:nvPr/>
        </p:nvSpPr>
        <p:spPr>
          <a:xfrm>
            <a:off x="6706438" y="8864600"/>
            <a:ext cx="16664483" cy="2997200"/>
          </a:xfrm>
          <a:prstGeom prst="rect">
            <a:avLst/>
          </a:prstGeom>
          <a:noFill/>
          <a:ln/>
        </p:spPr>
        <p:txBody>
          <a:bodyPr/>
          <a:lstStyle/>
          <a:p>
            <a:endParaRPr lang="en-ID"/>
          </a:p>
        </p:txBody>
      </p:sp>
      <p:sp>
        <p:nvSpPr>
          <p:cNvPr id="30" name="Shape 23"/>
          <p:cNvSpPr/>
          <p:nvPr/>
        </p:nvSpPr>
        <p:spPr>
          <a:xfrm>
            <a:off x="7170046" y="9207500"/>
            <a:ext cx="3048381" cy="2311400"/>
          </a:xfrm>
          <a:prstGeom prst="rect">
            <a:avLst/>
          </a:prstGeom>
          <a:noFill/>
          <a:ln/>
        </p:spPr>
        <p:txBody>
          <a:bodyPr/>
          <a:lstStyle/>
          <a:p>
            <a:endParaRPr lang="en-ID"/>
          </a:p>
        </p:txBody>
      </p:sp>
      <p:sp>
        <p:nvSpPr>
          <p:cNvPr id="31" name="Text 24"/>
          <p:cNvSpPr/>
          <p:nvPr/>
        </p:nvSpPr>
        <p:spPr>
          <a:xfrm>
            <a:off x="7170046" y="9105900"/>
            <a:ext cx="3149994"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Before</a:t>
            </a:r>
            <a:endParaRPr lang="en-US" sz="2400" dirty="0"/>
          </a:p>
        </p:txBody>
      </p:sp>
      <p:sp>
        <p:nvSpPr>
          <p:cNvPr id="32" name="Shape 25"/>
          <p:cNvSpPr/>
          <p:nvPr/>
        </p:nvSpPr>
        <p:spPr>
          <a:xfrm>
            <a:off x="7170046" y="10210800"/>
            <a:ext cx="3048381" cy="1308100"/>
          </a:xfrm>
          <a:prstGeom prst="rect">
            <a:avLst/>
          </a:prstGeom>
          <a:noFill/>
          <a:ln/>
        </p:spPr>
        <p:txBody>
          <a:bodyPr/>
          <a:lstStyle/>
          <a:p>
            <a:endParaRPr lang="en-ID"/>
          </a:p>
        </p:txBody>
      </p:sp>
      <p:sp>
        <p:nvSpPr>
          <p:cNvPr id="33" name="Text 26"/>
          <p:cNvSpPr/>
          <p:nvPr/>
        </p:nvSpPr>
        <p:spPr>
          <a:xfrm>
            <a:off x="7170046" y="9948333"/>
            <a:ext cx="3310880"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40%</a:t>
            </a:r>
            <a:endParaRPr lang="en-US" sz="6200" dirty="0"/>
          </a:p>
        </p:txBody>
      </p:sp>
      <p:sp>
        <p:nvSpPr>
          <p:cNvPr id="34" name="Text 27"/>
          <p:cNvSpPr/>
          <p:nvPr/>
        </p:nvSpPr>
        <p:spPr>
          <a:xfrm>
            <a:off x="7170046" y="10981267"/>
            <a:ext cx="3141526"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80" name="Rectangle: Rounded Corners 79">
            <a:extLst>
              <a:ext uri="{FF2B5EF4-FFF2-40B4-BE49-F238E27FC236}">
                <a16:creationId xmlns:a16="http://schemas.microsoft.com/office/drawing/2014/main" id="{70DCF744-D3D3-C03D-D23D-40E560B63498}"/>
              </a:ext>
            </a:extLst>
          </p:cNvPr>
          <p:cNvSpPr/>
          <p:nvPr/>
        </p:nvSpPr>
        <p:spPr>
          <a:xfrm>
            <a:off x="19333933" y="8818618"/>
            <a:ext cx="3978254" cy="2999578"/>
          </a:xfrm>
          <a:prstGeom prst="roundRect">
            <a:avLst>
              <a:gd name="adj" fmla="val 6506"/>
            </a:avLst>
          </a:prstGeom>
          <a:gradFill>
            <a:gsLst>
              <a:gs pos="0">
                <a:srgbClr val="504CFF">
                  <a:alpha val="50000"/>
                </a:srgbClr>
              </a:gs>
              <a:gs pos="50000">
                <a:srgbClr val="A4A2FF">
                  <a:alpha val="25000"/>
                </a:srgbClr>
              </a:gs>
              <a:gs pos="100000">
                <a:srgbClr val="F8F8FF">
                  <a:alpha val="20000"/>
                </a:srgbClr>
              </a:gs>
            </a:gsLst>
            <a:lin ang="5400000" scaled="1"/>
          </a:gradFill>
          <a:ln w="12705" cap="flat">
            <a:noFill/>
            <a:prstDash val="solid"/>
            <a:miter/>
          </a:ln>
        </p:spPr>
        <p:txBody>
          <a:bodyPr rtlCol="0" anchor="ctr"/>
          <a:lstStyle/>
          <a:p>
            <a:r>
              <a:rPr lang="en-US" sz="1200" dirty="0"/>
              <a:t>{</a:t>
            </a:r>
            <a:endParaRPr lang="en-ID" sz="1200" dirty="0"/>
          </a:p>
        </p:txBody>
      </p:sp>
      <p:sp>
        <p:nvSpPr>
          <p:cNvPr id="36" name="Shape 28"/>
          <p:cNvSpPr/>
          <p:nvPr/>
        </p:nvSpPr>
        <p:spPr>
          <a:xfrm>
            <a:off x="11406026" y="9207500"/>
            <a:ext cx="3035679" cy="2311400"/>
          </a:xfrm>
          <a:prstGeom prst="rect">
            <a:avLst/>
          </a:prstGeom>
          <a:noFill/>
          <a:ln/>
        </p:spPr>
        <p:txBody>
          <a:bodyPr/>
          <a:lstStyle/>
          <a:p>
            <a:endParaRPr lang="en-ID"/>
          </a:p>
        </p:txBody>
      </p:sp>
      <p:sp>
        <p:nvSpPr>
          <p:cNvPr id="37" name="Text 29"/>
          <p:cNvSpPr/>
          <p:nvPr/>
        </p:nvSpPr>
        <p:spPr>
          <a:xfrm>
            <a:off x="11406026" y="9105900"/>
            <a:ext cx="3137292"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Before</a:t>
            </a:r>
            <a:endParaRPr lang="en-US" sz="2400" dirty="0"/>
          </a:p>
        </p:txBody>
      </p:sp>
      <p:sp>
        <p:nvSpPr>
          <p:cNvPr id="38" name="Shape 30"/>
          <p:cNvSpPr/>
          <p:nvPr/>
        </p:nvSpPr>
        <p:spPr>
          <a:xfrm>
            <a:off x="11406026" y="10210800"/>
            <a:ext cx="3035679" cy="1308100"/>
          </a:xfrm>
          <a:prstGeom prst="rect">
            <a:avLst/>
          </a:prstGeom>
          <a:noFill/>
          <a:ln/>
        </p:spPr>
        <p:txBody>
          <a:bodyPr/>
          <a:lstStyle/>
          <a:p>
            <a:endParaRPr lang="en-ID"/>
          </a:p>
        </p:txBody>
      </p:sp>
      <p:sp>
        <p:nvSpPr>
          <p:cNvPr id="39" name="Text 31"/>
          <p:cNvSpPr/>
          <p:nvPr/>
        </p:nvSpPr>
        <p:spPr>
          <a:xfrm>
            <a:off x="11406026" y="9948333"/>
            <a:ext cx="3298179"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67%</a:t>
            </a:r>
            <a:endParaRPr lang="en-US" sz="6200" dirty="0"/>
          </a:p>
        </p:txBody>
      </p:sp>
      <p:sp>
        <p:nvSpPr>
          <p:cNvPr id="40" name="Text 32"/>
          <p:cNvSpPr/>
          <p:nvPr/>
        </p:nvSpPr>
        <p:spPr>
          <a:xfrm>
            <a:off x="11406026" y="10981267"/>
            <a:ext cx="3128824"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42" name="Shape 33"/>
          <p:cNvSpPr/>
          <p:nvPr/>
        </p:nvSpPr>
        <p:spPr>
          <a:xfrm>
            <a:off x="15672485" y="9207500"/>
            <a:ext cx="3022978" cy="2311400"/>
          </a:xfrm>
          <a:prstGeom prst="rect">
            <a:avLst/>
          </a:prstGeom>
          <a:noFill/>
          <a:ln/>
        </p:spPr>
        <p:txBody>
          <a:bodyPr/>
          <a:lstStyle/>
          <a:p>
            <a:endParaRPr lang="en-ID"/>
          </a:p>
        </p:txBody>
      </p:sp>
      <p:sp>
        <p:nvSpPr>
          <p:cNvPr id="43" name="Text 34"/>
          <p:cNvSpPr/>
          <p:nvPr/>
        </p:nvSpPr>
        <p:spPr>
          <a:xfrm>
            <a:off x="15672485" y="9105900"/>
            <a:ext cx="3124591"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Before</a:t>
            </a:r>
            <a:endParaRPr lang="en-US" sz="2400" dirty="0"/>
          </a:p>
        </p:txBody>
      </p:sp>
      <p:sp>
        <p:nvSpPr>
          <p:cNvPr id="44" name="Shape 35"/>
          <p:cNvSpPr/>
          <p:nvPr/>
        </p:nvSpPr>
        <p:spPr>
          <a:xfrm>
            <a:off x="15672485" y="10210800"/>
            <a:ext cx="3022978" cy="1308100"/>
          </a:xfrm>
          <a:prstGeom prst="rect">
            <a:avLst/>
          </a:prstGeom>
          <a:noFill/>
          <a:ln/>
        </p:spPr>
        <p:txBody>
          <a:bodyPr/>
          <a:lstStyle/>
          <a:p>
            <a:endParaRPr lang="en-ID"/>
          </a:p>
        </p:txBody>
      </p:sp>
      <p:sp>
        <p:nvSpPr>
          <p:cNvPr id="45" name="Text 36"/>
          <p:cNvSpPr/>
          <p:nvPr/>
        </p:nvSpPr>
        <p:spPr>
          <a:xfrm>
            <a:off x="15672485" y="9948333"/>
            <a:ext cx="3285477"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40%</a:t>
            </a:r>
            <a:endParaRPr lang="en-US" sz="6200" dirty="0"/>
          </a:p>
        </p:txBody>
      </p:sp>
      <p:sp>
        <p:nvSpPr>
          <p:cNvPr id="46" name="Text 37"/>
          <p:cNvSpPr/>
          <p:nvPr/>
        </p:nvSpPr>
        <p:spPr>
          <a:xfrm>
            <a:off x="15672485" y="10981267"/>
            <a:ext cx="3116123"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48" name="Shape 38"/>
          <p:cNvSpPr/>
          <p:nvPr/>
        </p:nvSpPr>
        <p:spPr>
          <a:xfrm>
            <a:off x="19871634" y="9207500"/>
            <a:ext cx="3022978" cy="2311400"/>
          </a:xfrm>
          <a:prstGeom prst="rect">
            <a:avLst/>
          </a:prstGeom>
          <a:noFill/>
          <a:ln/>
        </p:spPr>
        <p:txBody>
          <a:bodyPr/>
          <a:lstStyle/>
          <a:p>
            <a:endParaRPr lang="en-ID"/>
          </a:p>
        </p:txBody>
      </p:sp>
      <p:sp>
        <p:nvSpPr>
          <p:cNvPr id="49" name="Text 39"/>
          <p:cNvSpPr/>
          <p:nvPr/>
        </p:nvSpPr>
        <p:spPr>
          <a:xfrm>
            <a:off x="19871634" y="9105900"/>
            <a:ext cx="3124591" cy="5334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Before</a:t>
            </a:r>
            <a:endParaRPr lang="en-US" sz="2400" dirty="0"/>
          </a:p>
        </p:txBody>
      </p:sp>
      <p:sp>
        <p:nvSpPr>
          <p:cNvPr id="50" name="Shape 40"/>
          <p:cNvSpPr/>
          <p:nvPr/>
        </p:nvSpPr>
        <p:spPr>
          <a:xfrm>
            <a:off x="19871634" y="10210800"/>
            <a:ext cx="3022978" cy="1308100"/>
          </a:xfrm>
          <a:prstGeom prst="rect">
            <a:avLst/>
          </a:prstGeom>
          <a:noFill/>
          <a:ln/>
        </p:spPr>
        <p:txBody>
          <a:bodyPr/>
          <a:lstStyle/>
          <a:p>
            <a:endParaRPr lang="en-ID"/>
          </a:p>
        </p:txBody>
      </p:sp>
      <p:sp>
        <p:nvSpPr>
          <p:cNvPr id="51" name="Text 41"/>
          <p:cNvSpPr/>
          <p:nvPr/>
        </p:nvSpPr>
        <p:spPr>
          <a:xfrm>
            <a:off x="19871634" y="9948333"/>
            <a:ext cx="3285477" cy="1126067"/>
          </a:xfrm>
          <a:prstGeom prst="rect">
            <a:avLst/>
          </a:prstGeom>
          <a:noFill/>
          <a:ln/>
        </p:spPr>
        <p:txBody>
          <a:bodyPr wrap="square" lIns="0" tIns="0" rIns="0" bIns="0" rtlCol="0" anchor="b"/>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78%</a:t>
            </a:r>
            <a:endParaRPr lang="en-US" sz="6200" dirty="0"/>
          </a:p>
        </p:txBody>
      </p:sp>
      <p:sp>
        <p:nvSpPr>
          <p:cNvPr id="52" name="Text 42"/>
          <p:cNvSpPr/>
          <p:nvPr/>
        </p:nvSpPr>
        <p:spPr>
          <a:xfrm>
            <a:off x="19871634" y="10981267"/>
            <a:ext cx="3116123" cy="537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200" dirty="0"/>
          </a:p>
        </p:txBody>
      </p:sp>
      <p:sp>
        <p:nvSpPr>
          <p:cNvPr id="53" name="Shape 43"/>
          <p:cNvSpPr/>
          <p:nvPr/>
        </p:nvSpPr>
        <p:spPr>
          <a:xfrm>
            <a:off x="1016127" y="12522200"/>
            <a:ext cx="22354794" cy="736600"/>
          </a:xfrm>
          <a:prstGeom prst="rect">
            <a:avLst/>
          </a:prstGeom>
          <a:noFill/>
          <a:ln/>
        </p:spPr>
        <p:txBody>
          <a:bodyPr/>
          <a:lstStyle/>
          <a:p>
            <a:endParaRPr lang="en-ID"/>
          </a:p>
        </p:txBody>
      </p:sp>
      <p:pic>
        <p:nvPicPr>
          <p:cNvPr id="54" name="Image 8"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127" y="12484100"/>
            <a:ext cx="22354794" cy="38100"/>
          </a:xfrm>
          <a:prstGeom prst="rect">
            <a:avLst/>
          </a:prstGeom>
        </p:spPr>
      </p:pic>
      <p:sp>
        <p:nvSpPr>
          <p:cNvPr id="55" name="Shape 44"/>
          <p:cNvSpPr/>
          <p:nvPr/>
        </p:nvSpPr>
        <p:spPr>
          <a:xfrm>
            <a:off x="1016127" y="12941300"/>
            <a:ext cx="22354794" cy="317500"/>
          </a:xfrm>
          <a:prstGeom prst="rect">
            <a:avLst/>
          </a:prstGeom>
          <a:noFill/>
          <a:ln/>
        </p:spPr>
        <p:txBody>
          <a:bodyPr/>
          <a:lstStyle/>
          <a:p>
            <a:endParaRPr lang="en-ID"/>
          </a:p>
        </p:txBody>
      </p:sp>
      <p:sp>
        <p:nvSpPr>
          <p:cNvPr id="56" name="Shape 45"/>
          <p:cNvSpPr/>
          <p:nvPr/>
        </p:nvSpPr>
        <p:spPr>
          <a:xfrm>
            <a:off x="1016127" y="12979400"/>
            <a:ext cx="1790924" cy="241300"/>
          </a:xfrm>
          <a:prstGeom prst="rect">
            <a:avLst/>
          </a:prstGeom>
          <a:noFill/>
          <a:ln/>
        </p:spPr>
        <p:txBody>
          <a:bodyPr/>
          <a:lstStyle/>
          <a:p>
            <a:endParaRPr lang="en-ID"/>
          </a:p>
        </p:txBody>
      </p:sp>
      <p:pic>
        <p:nvPicPr>
          <p:cNvPr id="57" name="Image 9"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6127" y="13004800"/>
            <a:ext cx="254032" cy="190500"/>
          </a:xfrm>
          <a:prstGeom prst="rect">
            <a:avLst/>
          </a:prstGeom>
        </p:spPr>
      </p:pic>
      <p:sp>
        <p:nvSpPr>
          <p:cNvPr id="58" name="Text 46"/>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59" name="Text 47"/>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18</a:t>
            </a:r>
            <a:endParaRPr lang="en-US" sz="2000" dirty="0"/>
          </a:p>
        </p:txBody>
      </p:sp>
      <p:sp>
        <p:nvSpPr>
          <p:cNvPr id="60" name="Shape 48"/>
          <p:cNvSpPr/>
          <p:nvPr/>
        </p:nvSpPr>
        <p:spPr>
          <a:xfrm>
            <a:off x="1016127" y="1054100"/>
            <a:ext cx="22354794" cy="749300"/>
          </a:xfrm>
          <a:prstGeom prst="rect">
            <a:avLst/>
          </a:prstGeom>
          <a:noFill/>
          <a:ln/>
        </p:spPr>
        <p:txBody>
          <a:bodyPr/>
          <a:lstStyle/>
          <a:p>
            <a:endParaRPr lang="en-ID"/>
          </a:p>
        </p:txBody>
      </p:sp>
      <p:sp>
        <p:nvSpPr>
          <p:cNvPr id="61" name="Shape 49"/>
          <p:cNvSpPr/>
          <p:nvPr/>
        </p:nvSpPr>
        <p:spPr>
          <a:xfrm>
            <a:off x="1016127" y="10541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62" name="Text 50"/>
          <p:cNvSpPr/>
          <p:nvPr/>
        </p:nvSpPr>
        <p:spPr>
          <a:xfrm>
            <a:off x="1486086" y="1276350"/>
            <a:ext cx="1723182"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Improvement</a:t>
            </a:r>
            <a:endParaRPr lang="en-US" sz="2000" dirty="0"/>
          </a:p>
        </p:txBody>
      </p:sp>
      <p:sp>
        <p:nvSpPr>
          <p:cNvPr id="63" name="Text 51"/>
          <p:cNvSpPr/>
          <p:nvPr/>
        </p:nvSpPr>
        <p:spPr>
          <a:xfrm>
            <a:off x="16596741" y="1206500"/>
            <a:ext cx="6774180" cy="537633"/>
          </a:xfrm>
          <a:prstGeom prst="rect">
            <a:avLst/>
          </a:prstGeom>
          <a:noFill/>
          <a:ln/>
        </p:spPr>
        <p:txBody>
          <a:bodyPr wrap="square" lIns="0" tIns="0" rIns="0" bIns="0" rtlCol="0" anchor="t"/>
          <a:lstStyle/>
          <a:p>
            <a:pPr marL="0" indent="0" algn="r">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A Comparison of Response Time &amp; User Satisfaction</a:t>
            </a:r>
            <a:endParaRPr lang="en-US" sz="2200" dirty="0"/>
          </a:p>
        </p:txBody>
      </p:sp>
      <p:sp>
        <p:nvSpPr>
          <p:cNvPr id="64" name="Shape 52"/>
          <p:cNvSpPr/>
          <p:nvPr/>
        </p:nvSpPr>
        <p:spPr>
          <a:xfrm>
            <a:off x="1193949" y="2463800"/>
            <a:ext cx="5106038" cy="5003800"/>
          </a:xfrm>
          <a:prstGeom prst="rect">
            <a:avLst/>
          </a:prstGeom>
          <a:noFill/>
          <a:ln/>
        </p:spPr>
        <p:txBody>
          <a:bodyPr/>
          <a:lstStyle/>
          <a:p>
            <a:endParaRPr lang="en-ID"/>
          </a:p>
        </p:txBody>
      </p:sp>
      <p:sp>
        <p:nvSpPr>
          <p:cNvPr id="65" name="Text 53"/>
          <p:cNvSpPr/>
          <p:nvPr/>
        </p:nvSpPr>
        <p:spPr>
          <a:xfrm>
            <a:off x="1193949" y="2463800"/>
            <a:ext cx="8277201" cy="1989667"/>
          </a:xfrm>
          <a:prstGeom prst="rect">
            <a:avLst/>
          </a:prstGeom>
          <a:noFill/>
          <a:ln/>
        </p:spPr>
        <p:txBody>
          <a:bodyPr wrap="square" lIns="0" tIns="0" rIns="0" bIns="0" rtlCol="0" anchor="t"/>
          <a:lstStyle/>
          <a:p>
            <a:pPr marL="0" indent="0" algn="l">
              <a:lnSpc>
                <a:spcPts val="6820"/>
              </a:lnSpc>
              <a:buNone/>
            </a:pPr>
            <a:r>
              <a:rPr lang="en-US" sz="6200" kern="0" spc="-62" dirty="0">
                <a:solidFill>
                  <a:srgbClr val="F6F6F6">
                    <a:alpha val="100000"/>
                  </a:srgbClr>
                </a:solidFill>
                <a:latin typeface="Inter Semi Bold" pitchFamily="34" charset="0"/>
                <a:ea typeface="Inter Semi Bold" pitchFamily="34" charset="-122"/>
                <a:cs typeface="Inter Semi Bold" pitchFamily="34" charset="-120"/>
              </a:rPr>
              <a:t>Improving Customer Assistance</a:t>
            </a:r>
            <a:endParaRPr lang="en-US" sz="6200" dirty="0"/>
          </a:p>
        </p:txBody>
      </p:sp>
      <p:sp>
        <p:nvSpPr>
          <p:cNvPr id="66" name="Text 54"/>
          <p:cNvSpPr/>
          <p:nvPr/>
        </p:nvSpPr>
        <p:spPr>
          <a:xfrm>
            <a:off x="1193949" y="4800600"/>
            <a:ext cx="5199183" cy="27601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StayInn’s support is now 24/7, with faster response times—live chat 2 min, email 5 min, and calls 4 min. AI handles 70% of inquiries, customer satisfaction rose to 90%, and issues are resolved within 6 hours, down from 24 hours.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6F6F6"/>
        </a:solidFill>
        <a:effectLst/>
      </p:bgPr>
    </p:bg>
    <p:spTree>
      <p:nvGrpSpPr>
        <p:cNvPr id="1" name=""/>
        <p:cNvGrpSpPr/>
        <p:nvPr/>
      </p:nvGrpSpPr>
      <p:grpSpPr>
        <a:xfrm>
          <a:off x="0" y="0"/>
          <a:ext cx="0" cy="0"/>
          <a:chOff x="0" y="0"/>
          <a:chExt cx="0" cy="0"/>
        </a:xfrm>
      </p:grpSpPr>
      <p:sp>
        <p:nvSpPr>
          <p:cNvPr id="2" name="Shape 0"/>
          <p:cNvSpPr/>
          <p:nvPr/>
        </p:nvSpPr>
        <p:spPr>
          <a:xfrm>
            <a:off x="1016111" y="12522195"/>
            <a:ext cx="22354794" cy="762002"/>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11" y="12484095"/>
            <a:ext cx="22354794" cy="38102"/>
          </a:xfrm>
          <a:prstGeom prst="rect">
            <a:avLst/>
          </a:prstGeom>
        </p:spPr>
      </p:pic>
      <p:sp>
        <p:nvSpPr>
          <p:cNvPr id="4" name="Shape 1"/>
          <p:cNvSpPr/>
          <p:nvPr/>
        </p:nvSpPr>
        <p:spPr>
          <a:xfrm>
            <a:off x="1016111" y="12966697"/>
            <a:ext cx="22354794" cy="317500"/>
          </a:xfrm>
          <a:prstGeom prst="rect">
            <a:avLst/>
          </a:prstGeom>
          <a:noFill/>
          <a:ln/>
        </p:spPr>
        <p:txBody>
          <a:bodyPr/>
          <a:lstStyle/>
          <a:p>
            <a:endParaRPr lang="en-ID"/>
          </a:p>
        </p:txBody>
      </p:sp>
      <p:sp>
        <p:nvSpPr>
          <p:cNvPr id="5" name="Shape 2"/>
          <p:cNvSpPr/>
          <p:nvPr/>
        </p:nvSpPr>
        <p:spPr>
          <a:xfrm>
            <a:off x="1016111" y="13004797"/>
            <a:ext cx="1790924" cy="241300"/>
          </a:xfrm>
          <a:prstGeom prst="rect">
            <a:avLst/>
          </a:prstGeom>
          <a:noFill/>
          <a:ln/>
        </p:spPr>
        <p:txBody>
          <a:bodyPr/>
          <a:lstStyle/>
          <a:p>
            <a:endParaRPr lang="en-ID"/>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11" y="13030197"/>
            <a:ext cx="254032" cy="190500"/>
          </a:xfrm>
          <a:prstGeom prst="rect">
            <a:avLst/>
          </a:prstGeom>
        </p:spPr>
      </p:pic>
      <p:sp>
        <p:nvSpPr>
          <p:cNvPr id="7" name="Text 3"/>
          <p:cNvSpPr/>
          <p:nvPr/>
        </p:nvSpPr>
        <p:spPr>
          <a:xfrm>
            <a:off x="1397159" y="12962464"/>
            <a:ext cx="1494553" cy="325967"/>
          </a:xfrm>
          <a:prstGeom prst="rect">
            <a:avLst/>
          </a:prstGeom>
          <a:noFill/>
          <a:ln/>
        </p:spPr>
        <p:txBody>
          <a:bodyPr wrap="square" lIns="0" tIns="0" rIns="0" bIns="0" rtlCol="0" anchor="ctr"/>
          <a:lstStyle/>
          <a:p>
            <a:pPr marL="0" indent="0" algn="l">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50" y="12882030"/>
            <a:ext cx="5482852" cy="402167"/>
          </a:xfrm>
          <a:prstGeom prst="rect">
            <a:avLst/>
          </a:prstGeom>
          <a:noFill/>
          <a:ln/>
        </p:spPr>
        <p:txBody>
          <a:bodyPr wrap="square" lIns="0" tIns="0" rIns="0" bIns="0" rtlCol="0" anchor="b"/>
          <a:lstStyle/>
          <a:p>
            <a:pPr marL="0" indent="0" algn="r">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Page 01</a:t>
            </a:r>
            <a:endParaRPr lang="en-US" sz="2000" dirty="0"/>
          </a:p>
        </p:txBody>
      </p:sp>
      <p:sp>
        <p:nvSpPr>
          <p:cNvPr id="9" name="Shape 5"/>
          <p:cNvSpPr/>
          <p:nvPr/>
        </p:nvSpPr>
        <p:spPr>
          <a:xfrm>
            <a:off x="1016111" y="1092229"/>
            <a:ext cx="22354794" cy="10160000"/>
          </a:xfrm>
          <a:prstGeom prst="rect">
            <a:avLst/>
          </a:prstGeom>
          <a:noFill/>
          <a:ln/>
        </p:spPr>
        <p:txBody>
          <a:bodyPr/>
          <a:lstStyle/>
          <a:p>
            <a:endParaRPr lang="en-ID"/>
          </a:p>
        </p:txBody>
      </p:sp>
      <p:sp>
        <p:nvSpPr>
          <p:cNvPr id="10" name="Shape 6"/>
          <p:cNvSpPr/>
          <p:nvPr/>
        </p:nvSpPr>
        <p:spPr>
          <a:xfrm>
            <a:off x="5880816" y="1092229"/>
            <a:ext cx="12625378" cy="1714500"/>
          </a:xfrm>
          <a:prstGeom prst="rect">
            <a:avLst/>
          </a:prstGeom>
          <a:noFill/>
          <a:ln/>
        </p:spPr>
        <p:txBody>
          <a:bodyPr/>
          <a:lstStyle/>
          <a:p>
            <a:endParaRPr lang="en-ID"/>
          </a:p>
        </p:txBody>
      </p:sp>
      <p:sp>
        <p:nvSpPr>
          <p:cNvPr id="11" name="Text 7"/>
          <p:cNvSpPr/>
          <p:nvPr/>
        </p:nvSpPr>
        <p:spPr>
          <a:xfrm>
            <a:off x="5690293" y="1092229"/>
            <a:ext cx="13006426" cy="1524000"/>
          </a:xfrm>
          <a:prstGeom prst="rect">
            <a:avLst/>
          </a:prstGeom>
          <a:noFill/>
          <a:ln/>
        </p:spPr>
        <p:txBody>
          <a:bodyPr wrap="square" lIns="0" tIns="0" rIns="0" bIns="0" rtlCol="0" anchor="t"/>
          <a:lstStyle/>
          <a:p>
            <a:pPr marL="0" indent="0" algn="ctr">
              <a:lnSpc>
                <a:spcPts val="9000"/>
              </a:lnSpc>
              <a:buNone/>
            </a:pPr>
            <a:r>
              <a:rPr lang="en-US" sz="9000" dirty="0">
                <a:solidFill>
                  <a:srgbClr val="000001">
                    <a:alpha val="100000"/>
                  </a:srgbClr>
                </a:solidFill>
                <a:latin typeface="Inter Semi Bold" pitchFamily="34" charset="0"/>
                <a:ea typeface="Inter Semi Bold" pitchFamily="34" charset="-122"/>
                <a:cs typeface="Inter Semi Bold" pitchFamily="34" charset="-120"/>
              </a:rPr>
              <a:t>Meet Your Presenters</a:t>
            </a:r>
            <a:endParaRPr lang="en-US" sz="9000" dirty="0"/>
          </a:p>
        </p:txBody>
      </p:sp>
      <p:sp>
        <p:nvSpPr>
          <p:cNvPr id="12" name="Text 8"/>
          <p:cNvSpPr/>
          <p:nvPr/>
        </p:nvSpPr>
        <p:spPr>
          <a:xfrm>
            <a:off x="5821542" y="2311429"/>
            <a:ext cx="12743926" cy="613833"/>
          </a:xfrm>
          <a:prstGeom prst="rect">
            <a:avLst/>
          </a:prstGeom>
          <a:noFill/>
          <a:ln/>
        </p:spPr>
        <p:txBody>
          <a:bodyPr wrap="square" lIns="0" tIns="0" rIns="0" bIns="0" rtlCol="0" anchor="t"/>
          <a:lstStyle/>
          <a:p>
            <a:pPr marL="0" indent="0" algn="ctr">
              <a:lnSpc>
                <a:spcPts val="3920"/>
              </a:lnSpc>
              <a:buNone/>
            </a:pPr>
            <a:r>
              <a:rPr lang="en-US" sz="2800" dirty="0">
                <a:solidFill>
                  <a:srgbClr val="000001">
                    <a:alpha val="100000"/>
                  </a:srgbClr>
                </a:solidFill>
                <a:latin typeface="Plus Jakarta Sans Regular" pitchFamily="34" charset="0"/>
                <a:ea typeface="Plus Jakarta Sans Regular" pitchFamily="34" charset="-122"/>
                <a:cs typeface="Plus Jakarta Sans Regular" pitchFamily="34" charset="-120"/>
              </a:rPr>
              <a:t>The Team Behind This Report</a:t>
            </a:r>
            <a:endParaRPr lang="en-US" sz="2800" dirty="0"/>
          </a:p>
        </p:txBody>
      </p:sp>
      <p:sp>
        <p:nvSpPr>
          <p:cNvPr id="13" name="Shape 9"/>
          <p:cNvSpPr/>
          <p:nvPr/>
        </p:nvSpPr>
        <p:spPr>
          <a:xfrm>
            <a:off x="1016111" y="4025929"/>
            <a:ext cx="22354794" cy="7226300"/>
          </a:xfrm>
          <a:prstGeom prst="rect">
            <a:avLst/>
          </a:prstGeom>
          <a:noFill/>
          <a:ln/>
        </p:spPr>
        <p:txBody>
          <a:bodyPr/>
          <a:lstStyle/>
          <a:p>
            <a:endParaRPr lang="en-ID"/>
          </a:p>
        </p:txBody>
      </p:sp>
      <p:sp>
        <p:nvSpPr>
          <p:cNvPr id="14" name="Shape 10"/>
          <p:cNvSpPr/>
          <p:nvPr/>
        </p:nvSpPr>
        <p:spPr>
          <a:xfrm>
            <a:off x="1016111" y="4025929"/>
            <a:ext cx="5398175" cy="7226300"/>
          </a:xfrm>
          <a:prstGeom prst="roundRect">
            <a:avLst>
              <a:gd name="adj" fmla="val 4743"/>
            </a:avLst>
          </a:prstGeom>
          <a:solidFill>
            <a:srgbClr val="000001">
              <a:alpha val="100000"/>
            </a:srgbClr>
          </a:solidFill>
          <a:ln/>
        </p:spPr>
        <p:txBody>
          <a:bodyPr/>
          <a:lstStyle/>
          <a:p>
            <a:endParaRPr lang="en-ID"/>
          </a:p>
        </p:txBody>
      </p:sp>
      <p:sp>
        <p:nvSpPr>
          <p:cNvPr id="15" name="Shape 11"/>
          <p:cNvSpPr/>
          <p:nvPr/>
        </p:nvSpPr>
        <p:spPr>
          <a:xfrm>
            <a:off x="1257442" y="4667279"/>
            <a:ext cx="4902813" cy="5943600"/>
          </a:xfrm>
          <a:prstGeom prst="rect">
            <a:avLst/>
          </a:prstGeom>
          <a:noFill/>
          <a:ln/>
        </p:spPr>
        <p:txBody>
          <a:bodyPr/>
          <a:lstStyle/>
          <a:p>
            <a:endParaRPr lang="en-ID"/>
          </a:p>
        </p:txBody>
      </p:sp>
      <p:sp>
        <p:nvSpPr>
          <p:cNvPr id="16" name="Text 12"/>
          <p:cNvSpPr/>
          <p:nvPr/>
        </p:nvSpPr>
        <p:spPr>
          <a:xfrm>
            <a:off x="1198168" y="4667279"/>
            <a:ext cx="5021361" cy="613833"/>
          </a:xfrm>
          <a:prstGeom prst="rect">
            <a:avLst/>
          </a:prstGeom>
          <a:noFill/>
          <a:ln/>
        </p:spPr>
        <p:txBody>
          <a:bodyPr wrap="square" lIns="0" tIns="0" rIns="0" bIns="0" rtlCol="0" anchor="t"/>
          <a:lstStyle/>
          <a:p>
            <a:pPr marL="0" indent="0" algn="ctr">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Michael Carter</a:t>
            </a:r>
            <a:endParaRPr lang="en-US" sz="2800" dirty="0"/>
          </a:p>
        </p:txBody>
      </p:sp>
      <p:sp>
        <p:nvSpPr>
          <p:cNvPr id="17" name="Shape 13"/>
          <p:cNvSpPr/>
          <p:nvPr/>
        </p:nvSpPr>
        <p:spPr>
          <a:xfrm>
            <a:off x="1257442" y="5543579"/>
            <a:ext cx="4902813" cy="4241800"/>
          </a:xfrm>
          <a:prstGeom prst="roundRect">
            <a:avLst>
              <a:gd name="adj" fmla="val 3018"/>
            </a:avLst>
          </a:prstGeom>
          <a:solidFill>
            <a:srgbClr val="D9D9D9">
              <a:alpha val="100000"/>
            </a:srgbClr>
          </a:solidFill>
          <a:ln/>
        </p:spPr>
        <p:txBody>
          <a:bodyPr/>
          <a:lstStyle/>
          <a:p>
            <a:endParaRPr lang="en-ID"/>
          </a:p>
        </p:txBody>
      </p:sp>
      <p:sp>
        <p:nvSpPr>
          <p:cNvPr id="18" name="Text 14"/>
          <p:cNvSpPr/>
          <p:nvPr/>
        </p:nvSpPr>
        <p:spPr>
          <a:xfrm>
            <a:off x="1210869" y="10166378"/>
            <a:ext cx="4995958" cy="537633"/>
          </a:xfrm>
          <a:prstGeom prst="rect">
            <a:avLst/>
          </a:prstGeom>
          <a:noFill/>
          <a:ln/>
        </p:spPr>
        <p:txBody>
          <a:bodyPr wrap="square" lIns="0" tIns="0" rIns="0" bIns="0" rtlCol="0" anchor="t"/>
          <a:lstStyle/>
          <a:p>
            <a:pPr marL="0" indent="0" algn="ctr">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Chief Executive Officer</a:t>
            </a:r>
            <a:endParaRPr lang="en-US" sz="2200" dirty="0"/>
          </a:p>
        </p:txBody>
      </p:sp>
      <p:sp>
        <p:nvSpPr>
          <p:cNvPr id="19" name="Shape 15"/>
          <p:cNvSpPr/>
          <p:nvPr/>
        </p:nvSpPr>
        <p:spPr>
          <a:xfrm>
            <a:off x="6668315" y="4025929"/>
            <a:ext cx="5398175" cy="7226300"/>
          </a:xfrm>
          <a:prstGeom prst="roundRect">
            <a:avLst>
              <a:gd name="adj" fmla="val 4743"/>
            </a:avLst>
          </a:prstGeom>
          <a:solidFill>
            <a:srgbClr val="000001">
              <a:alpha val="100000"/>
            </a:srgbClr>
          </a:solidFill>
          <a:ln/>
        </p:spPr>
        <p:txBody>
          <a:bodyPr/>
          <a:lstStyle/>
          <a:p>
            <a:endParaRPr lang="en-ID"/>
          </a:p>
        </p:txBody>
      </p:sp>
      <p:sp>
        <p:nvSpPr>
          <p:cNvPr id="20" name="Shape 16"/>
          <p:cNvSpPr/>
          <p:nvPr/>
        </p:nvSpPr>
        <p:spPr>
          <a:xfrm>
            <a:off x="6922347" y="4667279"/>
            <a:ext cx="4890111" cy="5943600"/>
          </a:xfrm>
          <a:prstGeom prst="rect">
            <a:avLst/>
          </a:prstGeom>
          <a:noFill/>
          <a:ln/>
        </p:spPr>
        <p:txBody>
          <a:bodyPr/>
          <a:lstStyle/>
          <a:p>
            <a:endParaRPr lang="en-ID"/>
          </a:p>
        </p:txBody>
      </p:sp>
      <p:sp>
        <p:nvSpPr>
          <p:cNvPr id="21" name="Text 17"/>
          <p:cNvSpPr/>
          <p:nvPr/>
        </p:nvSpPr>
        <p:spPr>
          <a:xfrm>
            <a:off x="6863073" y="4667279"/>
            <a:ext cx="5008659" cy="613833"/>
          </a:xfrm>
          <a:prstGeom prst="rect">
            <a:avLst/>
          </a:prstGeom>
          <a:noFill/>
          <a:ln/>
        </p:spPr>
        <p:txBody>
          <a:bodyPr wrap="square" lIns="0" tIns="0" rIns="0" bIns="0" rtlCol="0" anchor="t"/>
          <a:lstStyle/>
          <a:p>
            <a:pPr marL="0" indent="0" algn="ctr">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Sophia Reynolds</a:t>
            </a:r>
            <a:endParaRPr lang="en-US" sz="2800" dirty="0"/>
          </a:p>
        </p:txBody>
      </p:sp>
      <p:sp>
        <p:nvSpPr>
          <p:cNvPr id="22" name="Shape 18"/>
          <p:cNvSpPr/>
          <p:nvPr/>
        </p:nvSpPr>
        <p:spPr>
          <a:xfrm>
            <a:off x="6922347" y="5543579"/>
            <a:ext cx="4890111" cy="4241800"/>
          </a:xfrm>
          <a:prstGeom prst="roundRect">
            <a:avLst>
              <a:gd name="adj" fmla="val 3018"/>
            </a:avLst>
          </a:prstGeom>
          <a:solidFill>
            <a:srgbClr val="D9D9D9">
              <a:alpha val="100000"/>
            </a:srgbClr>
          </a:solidFill>
          <a:ln/>
        </p:spPr>
        <p:txBody>
          <a:bodyPr/>
          <a:lstStyle/>
          <a:p>
            <a:endParaRPr lang="en-ID"/>
          </a:p>
        </p:txBody>
      </p:sp>
      <p:sp>
        <p:nvSpPr>
          <p:cNvPr id="23" name="Text 19"/>
          <p:cNvSpPr/>
          <p:nvPr/>
        </p:nvSpPr>
        <p:spPr>
          <a:xfrm>
            <a:off x="6875774" y="10166378"/>
            <a:ext cx="4983256" cy="537633"/>
          </a:xfrm>
          <a:prstGeom prst="rect">
            <a:avLst/>
          </a:prstGeom>
          <a:noFill/>
          <a:ln/>
        </p:spPr>
        <p:txBody>
          <a:bodyPr wrap="square" lIns="0" tIns="0" rIns="0" bIns="0" rtlCol="0" anchor="t"/>
          <a:lstStyle/>
          <a:p>
            <a:pPr marL="0" indent="0" algn="ctr">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Chief Financial Officer</a:t>
            </a:r>
            <a:endParaRPr lang="en-US" sz="2200" dirty="0"/>
          </a:p>
        </p:txBody>
      </p:sp>
      <p:sp>
        <p:nvSpPr>
          <p:cNvPr id="24" name="Shape 20"/>
          <p:cNvSpPr/>
          <p:nvPr/>
        </p:nvSpPr>
        <p:spPr>
          <a:xfrm>
            <a:off x="12320524" y="4025929"/>
            <a:ext cx="5398175" cy="7226300"/>
          </a:xfrm>
          <a:prstGeom prst="roundRect">
            <a:avLst>
              <a:gd name="adj" fmla="val 4743"/>
            </a:avLst>
          </a:prstGeom>
          <a:solidFill>
            <a:srgbClr val="000001">
              <a:alpha val="100000"/>
            </a:srgbClr>
          </a:solidFill>
          <a:ln/>
        </p:spPr>
        <p:txBody>
          <a:bodyPr/>
          <a:lstStyle/>
          <a:p>
            <a:endParaRPr lang="en-ID"/>
          </a:p>
        </p:txBody>
      </p:sp>
      <p:sp>
        <p:nvSpPr>
          <p:cNvPr id="25" name="Shape 21"/>
          <p:cNvSpPr/>
          <p:nvPr/>
        </p:nvSpPr>
        <p:spPr>
          <a:xfrm>
            <a:off x="12574556" y="4667279"/>
            <a:ext cx="4890111" cy="5943600"/>
          </a:xfrm>
          <a:prstGeom prst="rect">
            <a:avLst/>
          </a:prstGeom>
          <a:noFill/>
          <a:ln/>
        </p:spPr>
        <p:txBody>
          <a:bodyPr/>
          <a:lstStyle/>
          <a:p>
            <a:endParaRPr lang="en-ID"/>
          </a:p>
        </p:txBody>
      </p:sp>
      <p:sp>
        <p:nvSpPr>
          <p:cNvPr id="26" name="Text 22"/>
          <p:cNvSpPr/>
          <p:nvPr/>
        </p:nvSpPr>
        <p:spPr>
          <a:xfrm>
            <a:off x="12515282" y="4667279"/>
            <a:ext cx="5008659" cy="613833"/>
          </a:xfrm>
          <a:prstGeom prst="rect">
            <a:avLst/>
          </a:prstGeom>
          <a:noFill/>
          <a:ln/>
        </p:spPr>
        <p:txBody>
          <a:bodyPr wrap="square" lIns="0" tIns="0" rIns="0" bIns="0" rtlCol="0" anchor="t"/>
          <a:lstStyle/>
          <a:p>
            <a:pPr marL="0" indent="0" algn="ctr">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Daniel Yang</a:t>
            </a:r>
            <a:endParaRPr lang="en-US" sz="2800" dirty="0"/>
          </a:p>
        </p:txBody>
      </p:sp>
      <p:sp>
        <p:nvSpPr>
          <p:cNvPr id="27" name="Shape 23"/>
          <p:cNvSpPr/>
          <p:nvPr/>
        </p:nvSpPr>
        <p:spPr>
          <a:xfrm>
            <a:off x="12574556" y="5543579"/>
            <a:ext cx="4890111" cy="4241800"/>
          </a:xfrm>
          <a:prstGeom prst="roundRect">
            <a:avLst>
              <a:gd name="adj" fmla="val 3018"/>
            </a:avLst>
          </a:prstGeom>
          <a:solidFill>
            <a:srgbClr val="D9D9D9">
              <a:alpha val="100000"/>
            </a:srgbClr>
          </a:solidFill>
          <a:ln/>
        </p:spPr>
        <p:txBody>
          <a:bodyPr/>
          <a:lstStyle/>
          <a:p>
            <a:endParaRPr lang="en-ID"/>
          </a:p>
        </p:txBody>
      </p:sp>
      <p:sp>
        <p:nvSpPr>
          <p:cNvPr id="28" name="Text 24"/>
          <p:cNvSpPr/>
          <p:nvPr/>
        </p:nvSpPr>
        <p:spPr>
          <a:xfrm>
            <a:off x="12527984" y="10166378"/>
            <a:ext cx="4983256" cy="537633"/>
          </a:xfrm>
          <a:prstGeom prst="rect">
            <a:avLst/>
          </a:prstGeom>
          <a:noFill/>
          <a:ln/>
        </p:spPr>
        <p:txBody>
          <a:bodyPr wrap="square" lIns="0" tIns="0" rIns="0" bIns="0" rtlCol="0" anchor="t"/>
          <a:lstStyle/>
          <a:p>
            <a:pPr marL="0" indent="0" algn="ctr">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Chief Operating Officer</a:t>
            </a:r>
            <a:endParaRPr lang="en-US" sz="2200" dirty="0"/>
          </a:p>
        </p:txBody>
      </p:sp>
      <p:sp>
        <p:nvSpPr>
          <p:cNvPr id="29" name="Shape 25"/>
          <p:cNvSpPr/>
          <p:nvPr/>
        </p:nvSpPr>
        <p:spPr>
          <a:xfrm>
            <a:off x="17972734" y="4025929"/>
            <a:ext cx="5398175" cy="7226300"/>
          </a:xfrm>
          <a:prstGeom prst="roundRect">
            <a:avLst>
              <a:gd name="adj" fmla="val 4743"/>
            </a:avLst>
          </a:prstGeom>
          <a:solidFill>
            <a:srgbClr val="000001">
              <a:alpha val="100000"/>
            </a:srgbClr>
          </a:solidFill>
          <a:ln/>
        </p:spPr>
        <p:txBody>
          <a:bodyPr/>
          <a:lstStyle/>
          <a:p>
            <a:endParaRPr lang="en-ID"/>
          </a:p>
        </p:txBody>
      </p:sp>
      <p:sp>
        <p:nvSpPr>
          <p:cNvPr id="30" name="Shape 26"/>
          <p:cNvSpPr/>
          <p:nvPr/>
        </p:nvSpPr>
        <p:spPr>
          <a:xfrm>
            <a:off x="18214064" y="4667279"/>
            <a:ext cx="4902813" cy="5943600"/>
          </a:xfrm>
          <a:prstGeom prst="rect">
            <a:avLst/>
          </a:prstGeom>
          <a:noFill/>
          <a:ln/>
        </p:spPr>
        <p:txBody>
          <a:bodyPr/>
          <a:lstStyle/>
          <a:p>
            <a:endParaRPr lang="en-ID"/>
          </a:p>
        </p:txBody>
      </p:sp>
      <p:sp>
        <p:nvSpPr>
          <p:cNvPr id="31" name="Text 27"/>
          <p:cNvSpPr/>
          <p:nvPr/>
        </p:nvSpPr>
        <p:spPr>
          <a:xfrm>
            <a:off x="18154790" y="4667279"/>
            <a:ext cx="5021361" cy="613833"/>
          </a:xfrm>
          <a:prstGeom prst="rect">
            <a:avLst/>
          </a:prstGeom>
          <a:noFill/>
          <a:ln/>
        </p:spPr>
        <p:txBody>
          <a:bodyPr wrap="square" lIns="0" tIns="0" rIns="0" bIns="0" rtlCol="0" anchor="t"/>
          <a:lstStyle/>
          <a:p>
            <a:pPr marL="0" indent="0" algn="ctr">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Emma Collins</a:t>
            </a:r>
            <a:endParaRPr lang="en-US" sz="2800" dirty="0"/>
          </a:p>
        </p:txBody>
      </p:sp>
      <p:sp>
        <p:nvSpPr>
          <p:cNvPr id="32" name="Shape 28"/>
          <p:cNvSpPr/>
          <p:nvPr/>
        </p:nvSpPr>
        <p:spPr>
          <a:xfrm>
            <a:off x="18214064" y="5543579"/>
            <a:ext cx="4902813" cy="4241800"/>
          </a:xfrm>
          <a:prstGeom prst="roundRect">
            <a:avLst>
              <a:gd name="adj" fmla="val 3018"/>
            </a:avLst>
          </a:prstGeom>
          <a:solidFill>
            <a:srgbClr val="D9D9D9">
              <a:alpha val="100000"/>
            </a:srgbClr>
          </a:solidFill>
          <a:ln/>
        </p:spPr>
        <p:txBody>
          <a:bodyPr/>
          <a:lstStyle/>
          <a:p>
            <a:endParaRPr lang="en-ID"/>
          </a:p>
        </p:txBody>
      </p:sp>
      <p:sp>
        <p:nvSpPr>
          <p:cNvPr id="33" name="Text 29"/>
          <p:cNvSpPr/>
          <p:nvPr/>
        </p:nvSpPr>
        <p:spPr>
          <a:xfrm>
            <a:off x="18167492" y="10166378"/>
            <a:ext cx="4995958" cy="537633"/>
          </a:xfrm>
          <a:prstGeom prst="rect">
            <a:avLst/>
          </a:prstGeom>
          <a:noFill/>
          <a:ln/>
        </p:spPr>
        <p:txBody>
          <a:bodyPr wrap="square" lIns="0" tIns="0" rIns="0" bIns="0" rtlCol="0" anchor="t"/>
          <a:lstStyle/>
          <a:p>
            <a:pPr marL="0" indent="0" algn="ctr">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Customer Experience Manager</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20792499" y="9271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3" name="Text 1"/>
          <p:cNvSpPr/>
          <p:nvPr/>
        </p:nvSpPr>
        <p:spPr>
          <a:xfrm>
            <a:off x="21395824" y="1149350"/>
            <a:ext cx="1456449"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Experience</a:t>
            </a:r>
            <a:endParaRPr lang="en-US" sz="2000" dirty="0"/>
          </a:p>
        </p:txBody>
      </p:sp>
      <p:sp>
        <p:nvSpPr>
          <p:cNvPr id="4" name="Shape 2"/>
          <p:cNvSpPr/>
          <p:nvPr/>
        </p:nvSpPr>
        <p:spPr>
          <a:xfrm>
            <a:off x="1016127" y="12522200"/>
            <a:ext cx="22354794" cy="736600"/>
          </a:xfrm>
          <a:prstGeom prst="rect">
            <a:avLst/>
          </a:prstGeom>
          <a:noFill/>
          <a:ln/>
        </p:spPr>
        <p:txBody>
          <a:bodyPr/>
          <a:lstStyle/>
          <a:p>
            <a:endParaRPr lang="en-ID"/>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6" name="Shape 3"/>
          <p:cNvSpPr/>
          <p:nvPr/>
        </p:nvSpPr>
        <p:spPr>
          <a:xfrm>
            <a:off x="1016127" y="12941300"/>
            <a:ext cx="22354794" cy="317500"/>
          </a:xfrm>
          <a:prstGeom prst="rect">
            <a:avLst/>
          </a:prstGeom>
          <a:noFill/>
          <a:ln/>
        </p:spPr>
        <p:txBody>
          <a:bodyPr/>
          <a:lstStyle/>
          <a:p>
            <a:endParaRPr lang="en-ID"/>
          </a:p>
        </p:txBody>
      </p:sp>
      <p:sp>
        <p:nvSpPr>
          <p:cNvPr id="7" name="Shape 4"/>
          <p:cNvSpPr/>
          <p:nvPr/>
        </p:nvSpPr>
        <p:spPr>
          <a:xfrm>
            <a:off x="1016127" y="12979400"/>
            <a:ext cx="1790924" cy="241300"/>
          </a:xfrm>
          <a:prstGeom prst="rect">
            <a:avLst/>
          </a:prstGeom>
          <a:noFill/>
          <a:ln/>
        </p:spPr>
        <p:txBody>
          <a:bodyPr/>
          <a:lstStyle/>
          <a:p>
            <a:endParaRPr lang="en-ID"/>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9" name="Text 5"/>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0" name="Text 6"/>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19</a:t>
            </a:r>
            <a:endParaRPr lang="en-US" sz="2000" dirty="0"/>
          </a:p>
        </p:txBody>
      </p:sp>
      <p:sp>
        <p:nvSpPr>
          <p:cNvPr id="11" name="Shape 7"/>
          <p:cNvSpPr/>
          <p:nvPr/>
        </p:nvSpPr>
        <p:spPr>
          <a:xfrm>
            <a:off x="1028829" y="2374900"/>
            <a:ext cx="22303988" cy="9448800"/>
          </a:xfrm>
          <a:prstGeom prst="rect">
            <a:avLst/>
          </a:prstGeom>
          <a:noFill/>
          <a:ln/>
        </p:spPr>
        <p:txBody>
          <a:bodyPr/>
          <a:lstStyle/>
          <a:p>
            <a:endParaRPr lang="en-ID"/>
          </a:p>
        </p:txBody>
      </p:sp>
      <p:sp>
        <p:nvSpPr>
          <p:cNvPr id="12" name="Shape 8"/>
          <p:cNvSpPr/>
          <p:nvPr/>
        </p:nvSpPr>
        <p:spPr>
          <a:xfrm>
            <a:off x="1028829" y="2374900"/>
            <a:ext cx="11126591" cy="7391400"/>
          </a:xfrm>
          <a:prstGeom prst="rect">
            <a:avLst/>
          </a:prstGeom>
          <a:noFill/>
          <a:ln/>
        </p:spPr>
        <p:txBody>
          <a:bodyPr/>
          <a:lstStyle/>
          <a:p>
            <a:endParaRPr lang="en-ID"/>
          </a:p>
        </p:txBody>
      </p:sp>
      <p:sp>
        <p:nvSpPr>
          <p:cNvPr id="13" name="Shape 9"/>
          <p:cNvSpPr/>
          <p:nvPr/>
        </p:nvSpPr>
        <p:spPr>
          <a:xfrm>
            <a:off x="1028829" y="2374900"/>
            <a:ext cx="11126591" cy="3619500"/>
          </a:xfrm>
          <a:prstGeom prst="rect">
            <a:avLst/>
          </a:prstGeom>
          <a:noFill/>
          <a:ln/>
        </p:spPr>
        <p:txBody>
          <a:bodyPr/>
          <a:lstStyle/>
          <a:p>
            <a:endParaRPr lang="en-ID"/>
          </a:p>
        </p:txBody>
      </p:sp>
      <p:sp>
        <p:nvSpPr>
          <p:cNvPr id="14" name="Text 10"/>
          <p:cNvSpPr/>
          <p:nvPr/>
        </p:nvSpPr>
        <p:spPr>
          <a:xfrm>
            <a:off x="1028829" y="2374900"/>
            <a:ext cx="11253607" cy="622300"/>
          </a:xfrm>
          <a:prstGeom prst="rect">
            <a:avLst/>
          </a:prstGeom>
          <a:noFill/>
          <a:ln/>
        </p:spPr>
        <p:txBody>
          <a:bodyPr wrap="square" lIns="0" tIns="0" rIns="0" bIns="0" rtlCol="0" anchor="t"/>
          <a:lstStyle/>
          <a:p>
            <a:pPr marL="0" indent="0" algn="l">
              <a:lnSpc>
                <a:spcPts val="3900"/>
              </a:lnSpc>
              <a:buNone/>
            </a:pPr>
            <a:r>
              <a:rPr lang="en-US" sz="3000" dirty="0">
                <a:solidFill>
                  <a:srgbClr val="F6F6F6">
                    <a:alpha val="100000"/>
                  </a:srgbClr>
                </a:solidFill>
                <a:latin typeface="Plus Jakarta Sans Regular" pitchFamily="34" charset="0"/>
                <a:ea typeface="Plus Jakarta Sans Regular" pitchFamily="34" charset="-122"/>
                <a:cs typeface="Plus Jakarta Sans Regular" pitchFamily="34" charset="-120"/>
              </a:rPr>
              <a:t>Latest Upgrades for Seamless Booking</a:t>
            </a:r>
            <a:endParaRPr lang="en-US" sz="3000" dirty="0"/>
          </a:p>
        </p:txBody>
      </p:sp>
      <p:sp>
        <p:nvSpPr>
          <p:cNvPr id="15" name="Text 11"/>
          <p:cNvSpPr/>
          <p:nvPr/>
        </p:nvSpPr>
        <p:spPr>
          <a:xfrm>
            <a:off x="1028829" y="3251200"/>
            <a:ext cx="11507638" cy="3124200"/>
          </a:xfrm>
          <a:prstGeom prst="rect">
            <a:avLst/>
          </a:prstGeom>
          <a:noFill/>
          <a:ln/>
        </p:spPr>
        <p:txBody>
          <a:bodyPr wrap="square" lIns="0" tIns="0" rIns="0" bIns="0" rtlCol="0" anchor="t"/>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Enhancing User Experience</a:t>
            </a:r>
            <a:endParaRPr lang="en-US" sz="9000" dirty="0"/>
          </a:p>
        </p:txBody>
      </p:sp>
      <p:sp>
        <p:nvSpPr>
          <p:cNvPr id="16" name="Shape 12"/>
          <p:cNvSpPr/>
          <p:nvPr/>
        </p:nvSpPr>
        <p:spPr>
          <a:xfrm>
            <a:off x="1028829" y="6616700"/>
            <a:ext cx="9576997" cy="3149600"/>
          </a:xfrm>
          <a:prstGeom prst="rect">
            <a:avLst/>
          </a:prstGeom>
          <a:noFill/>
          <a:ln/>
        </p:spPr>
        <p:txBody>
          <a:bodyPr/>
          <a:lstStyle/>
          <a:p>
            <a:endParaRPr lang="en-ID"/>
          </a:p>
        </p:txBody>
      </p:sp>
      <p:sp>
        <p:nvSpPr>
          <p:cNvPr id="17" name="Text 13"/>
          <p:cNvSpPr/>
          <p:nvPr/>
        </p:nvSpPr>
        <p:spPr>
          <a:xfrm>
            <a:off x="1028829" y="6515100"/>
            <a:ext cx="9678610" cy="5588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New Features:</a:t>
            </a:r>
            <a:endParaRPr lang="en-US" sz="2400" dirty="0"/>
          </a:p>
        </p:txBody>
      </p:sp>
      <p:sp>
        <p:nvSpPr>
          <p:cNvPr id="18" name="Text 14"/>
          <p:cNvSpPr/>
          <p:nvPr/>
        </p:nvSpPr>
        <p:spPr>
          <a:xfrm>
            <a:off x="1028829" y="7073900"/>
            <a:ext cx="8192524" cy="2692400"/>
          </a:xfrm>
          <a:prstGeom prst="rect">
            <a:avLst/>
          </a:prstGeom>
          <a:noFill/>
          <a:ln/>
        </p:spPr>
        <p:txBody>
          <a:bodyPr wrap="square" lIns="0" tIns="0" rIns="0" bIns="0" rtlCol="0" anchor="b"/>
          <a:lstStyle/>
          <a:p>
            <a:pPr marL="685800" lvl="1" indent="-342900" algn="l">
              <a:lnSpc>
                <a:spcPts val="3360"/>
              </a:lnSpc>
              <a:buSzPct val="100000"/>
              <a:buChar char="•"/>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One-Tap Rebooking: Repeat your last stay in seconds.</a:t>
            </a:r>
            <a:endParaRPr lang="en-US" sz="2400" dirty="0"/>
          </a:p>
          <a:p>
            <a:pPr marL="685800" lvl="1" indent="-342900" algn="l">
              <a:lnSpc>
                <a:spcPts val="3360"/>
              </a:lnSpc>
              <a:buSzPct val="100000"/>
              <a:buChar char="•"/>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AI-Powered Suggestions: Personalized recommendations based on past bookings.</a:t>
            </a:r>
            <a:endParaRPr lang="en-US" sz="2400" dirty="0"/>
          </a:p>
          <a:p>
            <a:pPr marL="685800" lvl="1" indent="-342900" algn="l">
              <a:lnSpc>
                <a:spcPts val="3360"/>
              </a:lnSpc>
              <a:buSzPct val="100000"/>
              <a:buChar char="•"/>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Price Drop Alerts: Get notified when your favorite hotel offers a discount</a:t>
            </a:r>
            <a:endParaRPr lang="en-US" sz="2400" dirty="0"/>
          </a:p>
        </p:txBody>
      </p:sp>
      <p:sp>
        <p:nvSpPr>
          <p:cNvPr id="19" name="Shape 15"/>
          <p:cNvSpPr/>
          <p:nvPr/>
        </p:nvSpPr>
        <p:spPr>
          <a:xfrm>
            <a:off x="14568721" y="2374900"/>
            <a:ext cx="8764095" cy="9448800"/>
          </a:xfrm>
          <a:prstGeom prst="roundRect">
            <a:avLst>
              <a:gd name="adj" fmla="val 2921"/>
            </a:avLst>
          </a:prstGeom>
          <a:solidFill>
            <a:srgbClr val="D9D9D9">
              <a:alpha val="100000"/>
            </a:srgbClr>
          </a:solidFill>
          <a:ln/>
        </p:spPr>
        <p:txBody>
          <a:bodyPr/>
          <a:lstStyle/>
          <a:p>
            <a:endParaRPr lang="en-I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5E14423-3F94-76F5-F4FC-BB5530EC94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762"/>
            <a:ext cx="24388908" cy="13718761"/>
          </a:xfrm>
          <a:prstGeom prst="rect">
            <a:avLst/>
          </a:prstGeom>
        </p:spPr>
      </p:pic>
      <p:sp>
        <p:nvSpPr>
          <p:cNvPr id="3" name="Shape 0"/>
          <p:cNvSpPr/>
          <p:nvPr/>
        </p:nvSpPr>
        <p:spPr>
          <a:xfrm>
            <a:off x="3785073" y="5245100"/>
            <a:ext cx="16816902" cy="4368800"/>
          </a:xfrm>
          <a:prstGeom prst="rect">
            <a:avLst/>
          </a:prstGeom>
          <a:noFill/>
          <a:ln/>
        </p:spPr>
        <p:txBody>
          <a:bodyPr/>
          <a:lstStyle/>
          <a:p>
            <a:endParaRPr lang="en-ID"/>
          </a:p>
        </p:txBody>
      </p:sp>
      <p:sp>
        <p:nvSpPr>
          <p:cNvPr id="4" name="Text 1"/>
          <p:cNvSpPr/>
          <p:nvPr/>
        </p:nvSpPr>
        <p:spPr>
          <a:xfrm>
            <a:off x="4843930" y="5245100"/>
            <a:ext cx="14699188" cy="2765839"/>
          </a:xfrm>
          <a:prstGeom prst="rect">
            <a:avLst/>
          </a:prstGeom>
          <a:noFill/>
          <a:ln/>
        </p:spPr>
        <p:txBody>
          <a:bodyPr wrap="square" lIns="0" tIns="0" rIns="0" bIns="0" rtlCol="0" anchor="t"/>
          <a:lstStyle/>
          <a:p>
            <a:pPr marL="0" indent="0" algn="ctr">
              <a:lnSpc>
                <a:spcPts val="11000"/>
              </a:lnSpc>
              <a:buNone/>
            </a:pPr>
            <a:r>
              <a:rPr lang="en-US" sz="11000" kern="0" spc="-550" dirty="0">
                <a:solidFill>
                  <a:srgbClr val="F6F6F6">
                    <a:alpha val="100000"/>
                  </a:srgbClr>
                </a:solidFill>
                <a:latin typeface="Inter Semi Bold" pitchFamily="34" charset="0"/>
                <a:ea typeface="Inter Semi Bold" pitchFamily="34" charset="-122"/>
                <a:cs typeface="Inter Semi Bold" pitchFamily="34" charset="-120"/>
              </a:rPr>
              <a:t>Change is the end result of all true learning.</a:t>
            </a:r>
            <a:endParaRPr lang="en-US" sz="11000" dirty="0"/>
          </a:p>
        </p:txBody>
      </p:sp>
      <p:sp>
        <p:nvSpPr>
          <p:cNvPr id="5" name="Text 2"/>
          <p:cNvSpPr/>
          <p:nvPr/>
        </p:nvSpPr>
        <p:spPr>
          <a:xfrm>
            <a:off x="3700396" y="8902700"/>
            <a:ext cx="16986256" cy="880533"/>
          </a:xfrm>
          <a:prstGeom prst="rect">
            <a:avLst/>
          </a:prstGeom>
          <a:noFill/>
          <a:ln/>
        </p:spPr>
        <p:txBody>
          <a:bodyPr wrap="square" lIns="0" tIns="0" rIns="0" bIns="0" rtlCol="0" anchor="t"/>
          <a:lstStyle/>
          <a:p>
            <a:pPr marL="0" indent="0" algn="ctr">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“Leo Buscaglia”</a:t>
            </a:r>
            <a:endParaRPr lang="en-US" sz="4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965321" y="914400"/>
            <a:ext cx="22329391" cy="749300"/>
          </a:xfrm>
          <a:prstGeom prst="rect">
            <a:avLst/>
          </a:prstGeom>
          <a:noFill/>
          <a:ln/>
        </p:spPr>
        <p:txBody>
          <a:bodyPr/>
          <a:lstStyle/>
          <a:p>
            <a:endParaRPr lang="en-ID"/>
          </a:p>
        </p:txBody>
      </p:sp>
      <p:sp>
        <p:nvSpPr>
          <p:cNvPr id="3" name="Shape 1"/>
          <p:cNvSpPr/>
          <p:nvPr/>
        </p:nvSpPr>
        <p:spPr>
          <a:xfrm>
            <a:off x="965321" y="9144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4" name="Text 2"/>
          <p:cNvSpPr/>
          <p:nvPr/>
        </p:nvSpPr>
        <p:spPr>
          <a:xfrm>
            <a:off x="1625803" y="1136650"/>
            <a:ext cx="1342134"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Key Issues</a:t>
            </a:r>
            <a:endParaRPr lang="en-US" sz="2000" dirty="0"/>
          </a:p>
        </p:txBody>
      </p:sp>
      <p:sp>
        <p:nvSpPr>
          <p:cNvPr id="5" name="Text 3"/>
          <p:cNvSpPr/>
          <p:nvPr/>
        </p:nvSpPr>
        <p:spPr>
          <a:xfrm>
            <a:off x="14882027" y="952500"/>
            <a:ext cx="8412685" cy="880533"/>
          </a:xfrm>
          <a:prstGeom prst="rect">
            <a:avLst/>
          </a:prstGeom>
          <a:noFill/>
          <a:ln/>
        </p:spPr>
        <p:txBody>
          <a:bodyPr wrap="square" lIns="0" tIns="0" rIns="0" bIns="0" rtlCol="0" anchor="t"/>
          <a:lstStyle/>
          <a:p>
            <a:pPr marL="0" indent="0" algn="r">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Key Points Recap</a:t>
            </a:r>
            <a:endParaRPr lang="en-US" sz="4000" dirty="0"/>
          </a:p>
        </p:txBody>
      </p:sp>
      <p:sp>
        <p:nvSpPr>
          <p:cNvPr id="6" name="Shape 4"/>
          <p:cNvSpPr/>
          <p:nvPr/>
        </p:nvSpPr>
        <p:spPr>
          <a:xfrm>
            <a:off x="1016127" y="12522200"/>
            <a:ext cx="22354794" cy="736600"/>
          </a:xfrm>
          <a:prstGeom prst="rect">
            <a:avLst/>
          </a:prstGeom>
          <a:noFill/>
          <a:ln/>
        </p:spPr>
        <p:txBody>
          <a:bodyPr/>
          <a:lstStyle/>
          <a:p>
            <a:endParaRPr lang="en-ID"/>
          </a:p>
        </p:txBody>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8" name="Shape 5"/>
          <p:cNvSpPr/>
          <p:nvPr/>
        </p:nvSpPr>
        <p:spPr>
          <a:xfrm>
            <a:off x="1016127" y="12941300"/>
            <a:ext cx="22354794" cy="317500"/>
          </a:xfrm>
          <a:prstGeom prst="rect">
            <a:avLst/>
          </a:prstGeom>
          <a:noFill/>
          <a:ln/>
        </p:spPr>
        <p:txBody>
          <a:bodyPr/>
          <a:lstStyle/>
          <a:p>
            <a:endParaRPr lang="en-ID"/>
          </a:p>
        </p:txBody>
      </p:sp>
      <p:sp>
        <p:nvSpPr>
          <p:cNvPr id="9" name="Shape 6"/>
          <p:cNvSpPr/>
          <p:nvPr/>
        </p:nvSpPr>
        <p:spPr>
          <a:xfrm>
            <a:off x="1016127" y="12979400"/>
            <a:ext cx="1790924" cy="241300"/>
          </a:xfrm>
          <a:prstGeom prst="rect">
            <a:avLst/>
          </a:prstGeom>
          <a:noFill/>
          <a:ln/>
        </p:spPr>
        <p:txBody>
          <a:bodyPr/>
          <a:lstStyle/>
          <a:p>
            <a:endParaRPr lang="en-ID"/>
          </a:p>
        </p:txBody>
      </p:sp>
      <p:pic>
        <p:nvPicPr>
          <p:cNvPr id="10"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11" name="Text 7"/>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2" name="Text 8"/>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21</a:t>
            </a:r>
            <a:endParaRPr lang="en-US" sz="2000" dirty="0"/>
          </a:p>
        </p:txBody>
      </p:sp>
      <p:sp>
        <p:nvSpPr>
          <p:cNvPr id="13" name="Shape 9"/>
          <p:cNvSpPr/>
          <p:nvPr/>
        </p:nvSpPr>
        <p:spPr>
          <a:xfrm>
            <a:off x="1028829" y="3378200"/>
            <a:ext cx="22329391" cy="8851900"/>
          </a:xfrm>
          <a:prstGeom prst="rect">
            <a:avLst/>
          </a:prstGeom>
          <a:noFill/>
          <a:ln/>
        </p:spPr>
        <p:txBody>
          <a:bodyPr/>
          <a:lstStyle/>
          <a:p>
            <a:endParaRPr lang="en-ID"/>
          </a:p>
        </p:txBody>
      </p:sp>
      <p:sp>
        <p:nvSpPr>
          <p:cNvPr id="14" name="Text 10"/>
          <p:cNvSpPr/>
          <p:nvPr/>
        </p:nvSpPr>
        <p:spPr>
          <a:xfrm>
            <a:off x="1028829" y="3378200"/>
            <a:ext cx="22752777" cy="1820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Final Insights</a:t>
            </a:r>
            <a:endParaRPr lang="en-US" sz="10000" dirty="0"/>
          </a:p>
        </p:txBody>
      </p:sp>
      <p:sp>
        <p:nvSpPr>
          <p:cNvPr id="15" name="Shape 11"/>
          <p:cNvSpPr/>
          <p:nvPr/>
        </p:nvSpPr>
        <p:spPr>
          <a:xfrm>
            <a:off x="1028829" y="7061200"/>
            <a:ext cx="22329391" cy="5168900"/>
          </a:xfrm>
          <a:prstGeom prst="rect">
            <a:avLst/>
          </a:prstGeom>
          <a:noFill/>
          <a:ln/>
        </p:spPr>
        <p:txBody>
          <a:bodyPr/>
          <a:lstStyle/>
          <a:p>
            <a:endParaRPr lang="en-ID"/>
          </a:p>
        </p:txBody>
      </p:sp>
      <p:sp>
        <p:nvSpPr>
          <p:cNvPr id="16" name="Shape 12"/>
          <p:cNvSpPr/>
          <p:nvPr/>
        </p:nvSpPr>
        <p:spPr>
          <a:xfrm>
            <a:off x="1028829" y="8318500"/>
            <a:ext cx="7087486" cy="3911600"/>
          </a:xfrm>
          <a:prstGeom prst="roundRect">
            <a:avLst>
              <a:gd name="adj" fmla="val 6545"/>
            </a:avLst>
          </a:prstGeom>
          <a:solidFill>
            <a:srgbClr val="F6F6F6">
              <a:alpha val="10000"/>
            </a:srgbClr>
          </a:solidFill>
          <a:ln/>
        </p:spPr>
        <p:txBody>
          <a:bodyPr/>
          <a:lstStyle/>
          <a:p>
            <a:endParaRPr lang="en-ID"/>
          </a:p>
        </p:txBody>
      </p:sp>
      <p:sp>
        <p:nvSpPr>
          <p:cNvPr id="17" name="Shape 13"/>
          <p:cNvSpPr/>
          <p:nvPr/>
        </p:nvSpPr>
        <p:spPr>
          <a:xfrm>
            <a:off x="1714714" y="8816194"/>
            <a:ext cx="5715714" cy="2905902"/>
          </a:xfrm>
          <a:prstGeom prst="rect">
            <a:avLst/>
          </a:prstGeom>
          <a:noFill/>
          <a:ln/>
        </p:spPr>
        <p:txBody>
          <a:bodyPr/>
          <a:lstStyle/>
          <a:p>
            <a:endParaRPr lang="en-ID"/>
          </a:p>
        </p:txBody>
      </p:sp>
      <p:pic>
        <p:nvPicPr>
          <p:cNvPr id="18"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7829" y="8929291"/>
            <a:ext cx="546168" cy="546100"/>
          </a:xfrm>
          <a:prstGeom prst="rect">
            <a:avLst/>
          </a:prstGeom>
        </p:spPr>
      </p:pic>
      <p:sp>
        <p:nvSpPr>
          <p:cNvPr id="19" name="Shape 14"/>
          <p:cNvSpPr/>
          <p:nvPr/>
        </p:nvSpPr>
        <p:spPr>
          <a:xfrm>
            <a:off x="1714714" y="10198100"/>
            <a:ext cx="5715714" cy="1524000"/>
          </a:xfrm>
          <a:prstGeom prst="rect">
            <a:avLst/>
          </a:prstGeom>
          <a:noFill/>
          <a:ln/>
        </p:spPr>
        <p:txBody>
          <a:bodyPr/>
          <a:lstStyle/>
          <a:p>
            <a:endParaRPr lang="en-ID"/>
          </a:p>
        </p:txBody>
      </p:sp>
      <p:sp>
        <p:nvSpPr>
          <p:cNvPr id="20" name="Text 15"/>
          <p:cNvSpPr/>
          <p:nvPr/>
        </p:nvSpPr>
        <p:spPr>
          <a:xfrm>
            <a:off x="1714714" y="10096500"/>
            <a:ext cx="5817327" cy="5588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Expansion Plans: </a:t>
            </a:r>
            <a:endParaRPr lang="en-US" sz="2400" dirty="0"/>
          </a:p>
        </p:txBody>
      </p:sp>
      <p:sp>
        <p:nvSpPr>
          <p:cNvPr id="21" name="Text 16"/>
          <p:cNvSpPr/>
          <p:nvPr/>
        </p:nvSpPr>
        <p:spPr>
          <a:xfrm>
            <a:off x="1714714" y="10756900"/>
            <a:ext cx="5817327" cy="9652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Plans to enter new markets and build strategic partnerships.</a:t>
            </a:r>
            <a:endParaRPr lang="en-US" sz="2400" dirty="0"/>
          </a:p>
        </p:txBody>
      </p:sp>
      <p:sp>
        <p:nvSpPr>
          <p:cNvPr id="22" name="Shape 17"/>
          <p:cNvSpPr/>
          <p:nvPr/>
        </p:nvSpPr>
        <p:spPr>
          <a:xfrm>
            <a:off x="8624378" y="7607300"/>
            <a:ext cx="7087486" cy="4622800"/>
          </a:xfrm>
          <a:prstGeom prst="roundRect">
            <a:avLst>
              <a:gd name="adj" fmla="val 5538"/>
            </a:avLst>
          </a:prstGeom>
          <a:solidFill>
            <a:srgbClr val="F6F6F6">
              <a:alpha val="10000"/>
            </a:srgbClr>
          </a:solidFill>
          <a:ln/>
        </p:spPr>
        <p:txBody>
          <a:bodyPr/>
          <a:lstStyle/>
          <a:p>
            <a:endParaRPr lang="en-ID"/>
          </a:p>
        </p:txBody>
      </p:sp>
      <p:sp>
        <p:nvSpPr>
          <p:cNvPr id="23" name="Shape 18"/>
          <p:cNvSpPr/>
          <p:nvPr/>
        </p:nvSpPr>
        <p:spPr>
          <a:xfrm>
            <a:off x="9310264" y="8028794"/>
            <a:ext cx="5715714" cy="3693302"/>
          </a:xfrm>
          <a:prstGeom prst="rect">
            <a:avLst/>
          </a:prstGeom>
          <a:noFill/>
          <a:ln/>
        </p:spPr>
        <p:txBody>
          <a:bodyPr/>
          <a:lstStyle/>
          <a:p>
            <a:endParaRPr lang="en-ID"/>
          </a:p>
        </p:txBody>
      </p:sp>
      <p:pic>
        <p:nvPicPr>
          <p:cNvPr id="24" name="Image 3"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423379" y="8141891"/>
            <a:ext cx="546168" cy="546100"/>
          </a:xfrm>
          <a:prstGeom prst="rect">
            <a:avLst/>
          </a:prstGeom>
        </p:spPr>
      </p:pic>
      <p:sp>
        <p:nvSpPr>
          <p:cNvPr id="25" name="Shape 19"/>
          <p:cNvSpPr/>
          <p:nvPr/>
        </p:nvSpPr>
        <p:spPr>
          <a:xfrm>
            <a:off x="9310264" y="9766300"/>
            <a:ext cx="5715714" cy="1955800"/>
          </a:xfrm>
          <a:prstGeom prst="rect">
            <a:avLst/>
          </a:prstGeom>
          <a:noFill/>
          <a:ln/>
        </p:spPr>
        <p:txBody>
          <a:bodyPr/>
          <a:lstStyle/>
          <a:p>
            <a:endParaRPr lang="en-ID"/>
          </a:p>
        </p:txBody>
      </p:sp>
      <p:sp>
        <p:nvSpPr>
          <p:cNvPr id="26" name="Text 20"/>
          <p:cNvSpPr/>
          <p:nvPr/>
        </p:nvSpPr>
        <p:spPr>
          <a:xfrm>
            <a:off x="9310264" y="9664700"/>
            <a:ext cx="5817327" cy="5588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Strategic Focus: </a:t>
            </a:r>
            <a:endParaRPr lang="en-US" sz="2400" dirty="0"/>
          </a:p>
        </p:txBody>
      </p:sp>
      <p:sp>
        <p:nvSpPr>
          <p:cNvPr id="27" name="Text 21"/>
          <p:cNvSpPr/>
          <p:nvPr/>
        </p:nvSpPr>
        <p:spPr>
          <a:xfrm>
            <a:off x="9310264" y="10325100"/>
            <a:ext cx="5817327" cy="13970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Investment in technology and marketing is essential for continued growth.</a:t>
            </a:r>
            <a:endParaRPr lang="en-US" sz="2400" dirty="0"/>
          </a:p>
        </p:txBody>
      </p:sp>
      <p:sp>
        <p:nvSpPr>
          <p:cNvPr id="28" name="Shape 22"/>
          <p:cNvSpPr/>
          <p:nvPr/>
        </p:nvSpPr>
        <p:spPr>
          <a:xfrm>
            <a:off x="16219927" y="7061200"/>
            <a:ext cx="7087486" cy="5168900"/>
          </a:xfrm>
          <a:prstGeom prst="roundRect">
            <a:avLst>
              <a:gd name="adj" fmla="val 4953"/>
            </a:avLst>
          </a:prstGeom>
          <a:solidFill>
            <a:srgbClr val="F6F6F6">
              <a:alpha val="10000"/>
            </a:srgbClr>
          </a:solidFill>
          <a:ln/>
        </p:spPr>
        <p:txBody>
          <a:bodyPr/>
          <a:lstStyle/>
          <a:p>
            <a:endParaRPr lang="en-ID"/>
          </a:p>
        </p:txBody>
      </p:sp>
      <p:sp>
        <p:nvSpPr>
          <p:cNvPr id="29" name="Shape 23"/>
          <p:cNvSpPr/>
          <p:nvPr/>
        </p:nvSpPr>
        <p:spPr>
          <a:xfrm>
            <a:off x="16905813" y="7533494"/>
            <a:ext cx="5715714" cy="4188602"/>
          </a:xfrm>
          <a:prstGeom prst="rect">
            <a:avLst/>
          </a:prstGeom>
          <a:noFill/>
          <a:ln/>
        </p:spPr>
        <p:txBody>
          <a:bodyPr/>
          <a:lstStyle/>
          <a:p>
            <a:endParaRPr lang="en-ID"/>
          </a:p>
        </p:txBody>
      </p:sp>
      <p:pic>
        <p:nvPicPr>
          <p:cNvPr id="30" name="Image 4" descr=" "/>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17018929" y="7646591"/>
            <a:ext cx="546168" cy="546100"/>
          </a:xfrm>
          <a:prstGeom prst="rect">
            <a:avLst/>
          </a:prstGeom>
        </p:spPr>
      </p:pic>
      <p:sp>
        <p:nvSpPr>
          <p:cNvPr id="31" name="Shape 24"/>
          <p:cNvSpPr/>
          <p:nvPr/>
        </p:nvSpPr>
        <p:spPr>
          <a:xfrm>
            <a:off x="16905813" y="9766300"/>
            <a:ext cx="5715714" cy="1955800"/>
          </a:xfrm>
          <a:prstGeom prst="rect">
            <a:avLst/>
          </a:prstGeom>
          <a:noFill/>
          <a:ln/>
        </p:spPr>
        <p:txBody>
          <a:bodyPr/>
          <a:lstStyle/>
          <a:p>
            <a:endParaRPr lang="en-ID"/>
          </a:p>
        </p:txBody>
      </p:sp>
      <p:sp>
        <p:nvSpPr>
          <p:cNvPr id="32" name="Text 25"/>
          <p:cNvSpPr/>
          <p:nvPr/>
        </p:nvSpPr>
        <p:spPr>
          <a:xfrm>
            <a:off x="16905813" y="9664700"/>
            <a:ext cx="5817327" cy="558800"/>
          </a:xfrm>
          <a:prstGeom prst="rect">
            <a:avLst/>
          </a:prstGeom>
          <a:noFill/>
          <a:ln/>
        </p:spPr>
        <p:txBody>
          <a:bodyPr wrap="square" lIns="0" tIns="0" rIns="0" bIns="0" rtlCol="0" anchor="b"/>
          <a:lstStyle/>
          <a:p>
            <a:pPr marL="0" indent="0" algn="l">
              <a:lnSpc>
                <a:spcPts val="3600"/>
              </a:lnSpc>
              <a:buNone/>
            </a:pPr>
            <a:r>
              <a:rPr lang="en-US" sz="2400" kern="0" spc="-24" dirty="0">
                <a:solidFill>
                  <a:srgbClr val="F6F6F6">
                    <a:alpha val="100000"/>
                  </a:srgbClr>
                </a:solidFill>
                <a:latin typeface="Plus Jakarta Sans SemiBold" pitchFamily="34" charset="0"/>
                <a:ea typeface="Plus Jakarta Sans SemiBold" pitchFamily="34" charset="-122"/>
                <a:cs typeface="Plus Jakarta Sans SemiBold" pitchFamily="34" charset="-120"/>
              </a:rPr>
              <a:t>Growth &amp; Challenges:</a:t>
            </a:r>
            <a:endParaRPr lang="en-US" sz="2400" dirty="0"/>
          </a:p>
        </p:txBody>
      </p:sp>
      <p:sp>
        <p:nvSpPr>
          <p:cNvPr id="33" name="Text 26"/>
          <p:cNvSpPr/>
          <p:nvPr/>
        </p:nvSpPr>
        <p:spPr>
          <a:xfrm>
            <a:off x="16905813" y="10325100"/>
            <a:ext cx="5817327" cy="13970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StayInn is expanding but faces challenges in service efficiency and market competition.</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00001"/>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8472890" cy="13716000"/>
          </a:xfrm>
          <a:prstGeom prst="rect">
            <a:avLst/>
          </a:prstGeom>
        </p:spPr>
      </p:pic>
      <p:sp>
        <p:nvSpPr>
          <p:cNvPr id="3" name="Shape 0"/>
          <p:cNvSpPr/>
          <p:nvPr/>
        </p:nvSpPr>
        <p:spPr>
          <a:xfrm>
            <a:off x="20792499" y="9144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4" name="Text 1"/>
          <p:cNvSpPr/>
          <p:nvPr/>
        </p:nvSpPr>
        <p:spPr>
          <a:xfrm>
            <a:off x="21618102" y="1136650"/>
            <a:ext cx="1011893"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Closing</a:t>
            </a:r>
            <a:endParaRPr lang="en-US" sz="2000" dirty="0"/>
          </a:p>
        </p:txBody>
      </p:sp>
      <p:sp>
        <p:nvSpPr>
          <p:cNvPr id="5" name="Shape 2"/>
          <p:cNvSpPr/>
          <p:nvPr/>
        </p:nvSpPr>
        <p:spPr>
          <a:xfrm>
            <a:off x="1943343" y="9461500"/>
            <a:ext cx="21427578" cy="2717800"/>
          </a:xfrm>
          <a:prstGeom prst="rect">
            <a:avLst/>
          </a:prstGeom>
          <a:noFill/>
          <a:ln/>
        </p:spPr>
        <p:txBody>
          <a:bodyPr/>
          <a:lstStyle/>
          <a:p>
            <a:endParaRPr lang="en-ID"/>
          </a:p>
        </p:txBody>
      </p:sp>
      <p:sp>
        <p:nvSpPr>
          <p:cNvPr id="6" name="Shape 3"/>
          <p:cNvSpPr/>
          <p:nvPr/>
        </p:nvSpPr>
        <p:spPr>
          <a:xfrm>
            <a:off x="1943343" y="9461500"/>
            <a:ext cx="6452406" cy="2286000"/>
          </a:xfrm>
          <a:prstGeom prst="rect">
            <a:avLst/>
          </a:prstGeom>
          <a:noFill/>
          <a:ln/>
        </p:spPr>
        <p:txBody>
          <a:bodyPr/>
          <a:lstStyle/>
          <a:p>
            <a:endParaRPr lang="en-ID"/>
          </a:p>
        </p:txBody>
      </p:sp>
      <p:sp>
        <p:nvSpPr>
          <p:cNvPr id="7" name="Text 4"/>
          <p:cNvSpPr/>
          <p:nvPr/>
        </p:nvSpPr>
        <p:spPr>
          <a:xfrm>
            <a:off x="1943343" y="9461500"/>
            <a:ext cx="6875793" cy="1820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Thank You</a:t>
            </a:r>
            <a:endParaRPr lang="en-US" sz="10000" dirty="0"/>
          </a:p>
        </p:txBody>
      </p:sp>
      <p:sp>
        <p:nvSpPr>
          <p:cNvPr id="8" name="Text 5"/>
          <p:cNvSpPr/>
          <p:nvPr/>
        </p:nvSpPr>
        <p:spPr>
          <a:xfrm>
            <a:off x="1943343" y="11036300"/>
            <a:ext cx="6621761" cy="880533"/>
          </a:xfrm>
          <a:prstGeom prst="rect">
            <a:avLst/>
          </a:prstGeom>
          <a:noFill/>
          <a:ln/>
        </p:spPr>
        <p:txBody>
          <a:bodyPr wrap="square" lIns="0" tIns="0" rIns="0" bIns="0" rtlCol="0" anchor="t"/>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Open for Questions</a:t>
            </a:r>
            <a:endParaRPr lang="en-US" sz="4000" dirty="0"/>
          </a:p>
        </p:txBody>
      </p:sp>
      <p:sp>
        <p:nvSpPr>
          <p:cNvPr id="9" name="Shape 6"/>
          <p:cNvSpPr/>
          <p:nvPr/>
        </p:nvSpPr>
        <p:spPr>
          <a:xfrm>
            <a:off x="12282435" y="9461500"/>
            <a:ext cx="11088486" cy="2717800"/>
          </a:xfrm>
          <a:prstGeom prst="rect">
            <a:avLst/>
          </a:prstGeom>
          <a:noFill/>
          <a:ln/>
        </p:spPr>
        <p:txBody>
          <a:bodyPr/>
          <a:lstStyle/>
          <a:p>
            <a:endParaRPr lang="en-ID"/>
          </a:p>
        </p:txBody>
      </p:sp>
      <p:sp>
        <p:nvSpPr>
          <p:cNvPr id="10" name="Shape 7"/>
          <p:cNvSpPr/>
          <p:nvPr/>
        </p:nvSpPr>
        <p:spPr>
          <a:xfrm>
            <a:off x="12282435" y="9461500"/>
            <a:ext cx="5093337" cy="2717800"/>
          </a:xfrm>
          <a:prstGeom prst="rect">
            <a:avLst/>
          </a:prstGeom>
          <a:noFill/>
          <a:ln/>
        </p:spPr>
        <p:txBody>
          <a:bodyPr/>
          <a:lstStyle/>
          <a:p>
            <a:endParaRPr lang="en-ID"/>
          </a:p>
        </p:txBody>
      </p:sp>
      <p:sp>
        <p:nvSpPr>
          <p:cNvPr id="11" name="Text 8"/>
          <p:cNvSpPr/>
          <p:nvPr/>
        </p:nvSpPr>
        <p:spPr>
          <a:xfrm>
            <a:off x="12282435" y="9326033"/>
            <a:ext cx="4199992" cy="668867"/>
          </a:xfrm>
          <a:prstGeom prst="rect">
            <a:avLst/>
          </a:prstGeom>
          <a:noFill/>
          <a:ln/>
        </p:spPr>
        <p:txBody>
          <a:bodyPr wrap="square" lIns="0" tIns="0" rIns="0" bIns="0" rtlCol="0" anchor="b"/>
          <a:lstStyle/>
          <a:p>
            <a:pPr marL="0" indent="0" algn="l">
              <a:lnSpc>
                <a:spcPts val="4160"/>
              </a:lnSpc>
              <a:buNone/>
            </a:pPr>
            <a:r>
              <a:rPr lang="en-US" sz="3200" dirty="0">
                <a:solidFill>
                  <a:srgbClr val="F6F6F6">
                    <a:alpha val="100000"/>
                  </a:srgbClr>
                </a:solidFill>
                <a:latin typeface="Plus Jakarta Sans SemiBold" pitchFamily="34" charset="0"/>
                <a:ea typeface="Plus Jakarta Sans SemiBold" pitchFamily="34" charset="-122"/>
                <a:cs typeface="Plus Jakarta Sans SemiBold" pitchFamily="34" charset="-120"/>
              </a:rPr>
              <a:t>StayInn Headquarter</a:t>
            </a:r>
            <a:endParaRPr lang="en-US" sz="3200" dirty="0"/>
          </a:p>
        </p:txBody>
      </p:sp>
      <p:sp>
        <p:nvSpPr>
          <p:cNvPr id="12" name="Shape 9"/>
          <p:cNvSpPr/>
          <p:nvPr/>
        </p:nvSpPr>
        <p:spPr>
          <a:xfrm>
            <a:off x="12282435" y="10375900"/>
            <a:ext cx="5093337" cy="1803400"/>
          </a:xfrm>
          <a:prstGeom prst="rect">
            <a:avLst/>
          </a:prstGeom>
          <a:noFill/>
          <a:ln/>
        </p:spPr>
        <p:txBody>
          <a:bodyPr/>
          <a:lstStyle/>
          <a:p>
            <a:endParaRPr lang="en-ID"/>
          </a:p>
        </p:txBody>
      </p:sp>
      <p:pic>
        <p:nvPicPr>
          <p:cNvPr id="1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33241" y="10401300"/>
            <a:ext cx="203225" cy="250775"/>
          </a:xfrm>
          <a:prstGeom prst="rect">
            <a:avLst/>
          </a:prstGeom>
        </p:spPr>
      </p:pic>
      <p:sp>
        <p:nvSpPr>
          <p:cNvPr id="15" name="Text 10"/>
          <p:cNvSpPr/>
          <p:nvPr/>
        </p:nvSpPr>
        <p:spPr>
          <a:xfrm>
            <a:off x="12841305" y="10083800"/>
            <a:ext cx="4636079" cy="19050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StayInn Headquarters 1234 Evergreen Street, Suite 567 Metro City, ST 90210 United States</a:t>
            </a:r>
            <a:endParaRPr lang="en-US" sz="2400" dirty="0"/>
          </a:p>
        </p:txBody>
      </p:sp>
      <p:sp>
        <p:nvSpPr>
          <p:cNvPr id="16" name="Shape 11"/>
          <p:cNvSpPr/>
          <p:nvPr/>
        </p:nvSpPr>
        <p:spPr>
          <a:xfrm>
            <a:off x="17934642" y="9461500"/>
            <a:ext cx="5436279" cy="2184400"/>
          </a:xfrm>
          <a:prstGeom prst="rect">
            <a:avLst/>
          </a:prstGeom>
          <a:noFill/>
          <a:ln/>
        </p:spPr>
        <p:txBody>
          <a:bodyPr/>
          <a:lstStyle/>
          <a:p>
            <a:endParaRPr lang="en-ID"/>
          </a:p>
        </p:txBody>
      </p:sp>
      <p:sp>
        <p:nvSpPr>
          <p:cNvPr id="17" name="Text 12"/>
          <p:cNvSpPr/>
          <p:nvPr/>
        </p:nvSpPr>
        <p:spPr>
          <a:xfrm>
            <a:off x="17934642" y="9326033"/>
            <a:ext cx="1761287" cy="668867"/>
          </a:xfrm>
          <a:prstGeom prst="rect">
            <a:avLst/>
          </a:prstGeom>
          <a:noFill/>
          <a:ln/>
        </p:spPr>
        <p:txBody>
          <a:bodyPr wrap="square" lIns="0" tIns="0" rIns="0" bIns="0" rtlCol="0" anchor="b"/>
          <a:lstStyle/>
          <a:p>
            <a:pPr marL="0" indent="0" algn="l">
              <a:lnSpc>
                <a:spcPts val="4160"/>
              </a:lnSpc>
              <a:buNone/>
            </a:pPr>
            <a:r>
              <a:rPr lang="en-US" sz="3200" dirty="0">
                <a:solidFill>
                  <a:srgbClr val="F6F6F6">
                    <a:alpha val="100000"/>
                  </a:srgbClr>
                </a:solidFill>
                <a:latin typeface="Plus Jakarta Sans SemiBold" pitchFamily="34" charset="0"/>
                <a:ea typeface="Plus Jakarta Sans SemiBold" pitchFamily="34" charset="-122"/>
                <a:cs typeface="Plus Jakarta Sans SemiBold" pitchFamily="34" charset="-120"/>
              </a:rPr>
              <a:t>Contact</a:t>
            </a:r>
            <a:endParaRPr lang="en-US" sz="3200" dirty="0"/>
          </a:p>
        </p:txBody>
      </p:sp>
      <p:sp>
        <p:nvSpPr>
          <p:cNvPr id="18" name="Shape 13"/>
          <p:cNvSpPr/>
          <p:nvPr/>
        </p:nvSpPr>
        <p:spPr>
          <a:xfrm>
            <a:off x="17934642" y="10248900"/>
            <a:ext cx="5436279" cy="1397000"/>
          </a:xfrm>
          <a:prstGeom prst="rect">
            <a:avLst/>
          </a:prstGeom>
          <a:noFill/>
          <a:ln/>
        </p:spPr>
        <p:txBody>
          <a:bodyPr/>
          <a:lstStyle/>
          <a:p>
            <a:endParaRPr lang="en-ID"/>
          </a:p>
        </p:txBody>
      </p:sp>
      <p:sp>
        <p:nvSpPr>
          <p:cNvPr id="19" name="Shape 14"/>
          <p:cNvSpPr/>
          <p:nvPr/>
        </p:nvSpPr>
        <p:spPr>
          <a:xfrm>
            <a:off x="17934642" y="10248900"/>
            <a:ext cx="5436279" cy="431800"/>
          </a:xfrm>
          <a:prstGeom prst="rect">
            <a:avLst/>
          </a:prstGeom>
          <a:noFill/>
          <a:ln/>
        </p:spPr>
        <p:txBody>
          <a:bodyPr/>
          <a:lstStyle/>
          <a:p>
            <a:endParaRPr lang="en-ID"/>
          </a:p>
        </p:txBody>
      </p:sp>
      <p:pic>
        <p:nvPicPr>
          <p:cNvPr id="21" name="Image 4"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74864" y="10359492"/>
            <a:ext cx="237097" cy="223838"/>
          </a:xfrm>
          <a:prstGeom prst="rect">
            <a:avLst/>
          </a:prstGeom>
        </p:spPr>
      </p:pic>
      <p:sp>
        <p:nvSpPr>
          <p:cNvPr id="22" name="Text 15"/>
          <p:cNvSpPr/>
          <p:nvPr/>
        </p:nvSpPr>
        <p:spPr>
          <a:xfrm>
            <a:off x="18506213" y="10248900"/>
            <a:ext cx="4940918" cy="5334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Website: </a:t>
            </a:r>
            <a:r>
              <a:rPr lang="en-US" sz="2400" u="sng" dirty="0">
                <a:solidFill>
                  <a:srgbClr val="F6F6F6">
                    <a:alpha val="100000"/>
                  </a:srgbClr>
                </a:solidFill>
                <a:latin typeface="Plus Jakarta Sans Light" pitchFamily="34" charset="0"/>
                <a:ea typeface="Plus Jakarta Sans Light" pitchFamily="34" charset="-122"/>
                <a:cs typeface="Plus Jakarta Sans Light" pitchFamily="34" charset="-120"/>
                <a:hlinkClick r:id="rId9" tooltip="Open 0:1">
                  <a:extLst>
                    <a:ext uri="{A12FA001-AC4F-418D-AE19-62706E023703}">
                      <ahyp:hlinkClr xmlns:ahyp="http://schemas.microsoft.com/office/drawing/2018/hyperlinkcolor" val="tx"/>
                    </a:ext>
                  </a:extLst>
                </a:hlinkClick>
              </a:rPr>
              <a:t>www.stayinn.com</a:t>
            </a:r>
            <a:endParaRPr lang="en-US" sz="2400" dirty="0"/>
          </a:p>
        </p:txBody>
      </p:sp>
      <p:sp>
        <p:nvSpPr>
          <p:cNvPr id="23" name="Shape 16"/>
          <p:cNvSpPr/>
          <p:nvPr/>
        </p:nvSpPr>
        <p:spPr>
          <a:xfrm>
            <a:off x="17934642" y="10731500"/>
            <a:ext cx="5436279" cy="431800"/>
          </a:xfrm>
          <a:prstGeom prst="rect">
            <a:avLst/>
          </a:prstGeom>
          <a:noFill/>
          <a:ln/>
        </p:spPr>
        <p:txBody>
          <a:bodyPr/>
          <a:lstStyle/>
          <a:p>
            <a:endParaRPr lang="en-ID"/>
          </a:p>
        </p:txBody>
      </p:sp>
      <p:pic>
        <p:nvPicPr>
          <p:cNvPr id="25" name="Image 6"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961629" y="10822707"/>
            <a:ext cx="263564" cy="256456"/>
          </a:xfrm>
          <a:prstGeom prst="rect">
            <a:avLst/>
          </a:prstGeom>
        </p:spPr>
      </p:pic>
      <p:sp>
        <p:nvSpPr>
          <p:cNvPr id="26" name="Text 17"/>
          <p:cNvSpPr/>
          <p:nvPr/>
        </p:nvSpPr>
        <p:spPr>
          <a:xfrm>
            <a:off x="18506213" y="10731500"/>
            <a:ext cx="4940918" cy="5334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support@stayinn.com</a:t>
            </a:r>
            <a:endParaRPr lang="en-US" sz="2400" dirty="0"/>
          </a:p>
        </p:txBody>
      </p:sp>
      <p:sp>
        <p:nvSpPr>
          <p:cNvPr id="27" name="Shape 18"/>
          <p:cNvSpPr/>
          <p:nvPr/>
        </p:nvSpPr>
        <p:spPr>
          <a:xfrm>
            <a:off x="17934642" y="11214100"/>
            <a:ext cx="5436279" cy="431800"/>
          </a:xfrm>
          <a:prstGeom prst="rect">
            <a:avLst/>
          </a:prstGeom>
          <a:noFill/>
          <a:ln/>
        </p:spPr>
        <p:txBody>
          <a:bodyPr/>
          <a:lstStyle/>
          <a:p>
            <a:endParaRPr lang="en-ID"/>
          </a:p>
        </p:txBody>
      </p:sp>
      <p:pic>
        <p:nvPicPr>
          <p:cNvPr id="29" name="Image 8"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61632" y="11298238"/>
            <a:ext cx="263564" cy="263525"/>
          </a:xfrm>
          <a:prstGeom prst="rect">
            <a:avLst/>
          </a:prstGeom>
        </p:spPr>
      </p:pic>
      <p:sp>
        <p:nvSpPr>
          <p:cNvPr id="30" name="Text 19"/>
          <p:cNvSpPr/>
          <p:nvPr/>
        </p:nvSpPr>
        <p:spPr>
          <a:xfrm>
            <a:off x="18506213" y="11214100"/>
            <a:ext cx="4940918" cy="533400"/>
          </a:xfrm>
          <a:prstGeom prst="rect">
            <a:avLst/>
          </a:prstGeom>
          <a:noFill/>
          <a:ln/>
        </p:spPr>
        <p:txBody>
          <a:bodyPr wrap="square" lIns="0" tIns="0" rIns="0" bIns="0" rtlCol="0" anchor="t"/>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Phone: +1 (800) 555-1234</a:t>
            </a:r>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00001"/>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5598064" cy="9055621"/>
          </a:xfrm>
          <a:prstGeom prst="rect">
            <a:avLst/>
          </a:prstGeom>
        </p:spPr>
      </p:pic>
      <p:sp>
        <p:nvSpPr>
          <p:cNvPr id="3" name="Shape 0"/>
          <p:cNvSpPr/>
          <p:nvPr/>
        </p:nvSpPr>
        <p:spPr>
          <a:xfrm>
            <a:off x="1016127" y="12522200"/>
            <a:ext cx="22354794" cy="736600"/>
          </a:xfrm>
          <a:prstGeom prst="rect">
            <a:avLst/>
          </a:prstGeom>
          <a:noFill/>
          <a:ln/>
        </p:spPr>
        <p:txBody>
          <a:bodyPr/>
          <a:lstStyle/>
          <a:p>
            <a:endParaRPr lang="en-ID"/>
          </a:p>
        </p:txBody>
      </p:sp>
      <p:sp>
        <p:nvSpPr>
          <p:cNvPr id="5" name="Shape 1"/>
          <p:cNvSpPr/>
          <p:nvPr/>
        </p:nvSpPr>
        <p:spPr>
          <a:xfrm>
            <a:off x="1016127" y="12941300"/>
            <a:ext cx="22354794" cy="317500"/>
          </a:xfrm>
          <a:prstGeom prst="rect">
            <a:avLst/>
          </a:prstGeom>
          <a:noFill/>
          <a:ln/>
        </p:spPr>
        <p:txBody>
          <a:bodyPr/>
          <a:lstStyle/>
          <a:p>
            <a:endParaRPr lang="en-ID"/>
          </a:p>
        </p:txBody>
      </p:sp>
      <p:sp>
        <p:nvSpPr>
          <p:cNvPr id="6" name="Shape 2"/>
          <p:cNvSpPr/>
          <p:nvPr/>
        </p:nvSpPr>
        <p:spPr>
          <a:xfrm>
            <a:off x="1016127" y="12979400"/>
            <a:ext cx="1790924" cy="241300"/>
          </a:xfrm>
          <a:prstGeom prst="rect">
            <a:avLst/>
          </a:prstGeom>
          <a:noFill/>
          <a:ln/>
        </p:spPr>
        <p:txBody>
          <a:bodyPr/>
          <a:lstStyle/>
          <a:p>
            <a:endParaRPr lang="en-ID"/>
          </a:p>
        </p:txBody>
      </p:sp>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8"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9"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23</a:t>
            </a:r>
            <a:endParaRPr lang="en-US" sz="2000" dirty="0"/>
          </a:p>
        </p:txBody>
      </p:sp>
      <p:sp>
        <p:nvSpPr>
          <p:cNvPr id="10" name="Shape 5"/>
          <p:cNvSpPr/>
          <p:nvPr/>
        </p:nvSpPr>
        <p:spPr>
          <a:xfrm>
            <a:off x="20792499" y="914400"/>
            <a:ext cx="2578422" cy="749300"/>
          </a:xfrm>
          <a:prstGeom prst="roundRect">
            <a:avLst>
              <a:gd name="adj" fmla="val 68339"/>
            </a:avLst>
          </a:prstGeom>
          <a:noFill/>
          <a:ln w="25400">
            <a:solidFill>
              <a:srgbClr val="F6F6F6"/>
            </a:solidFill>
            <a:prstDash val="solid"/>
          </a:ln>
        </p:spPr>
        <p:txBody>
          <a:bodyPr/>
          <a:lstStyle/>
          <a:p>
            <a:endParaRPr lang="en-ID"/>
          </a:p>
        </p:txBody>
      </p:sp>
      <p:sp>
        <p:nvSpPr>
          <p:cNvPr id="11" name="Text 6"/>
          <p:cNvSpPr/>
          <p:nvPr/>
        </p:nvSpPr>
        <p:spPr>
          <a:xfrm>
            <a:off x="21503788" y="1136650"/>
            <a:ext cx="1240522"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Transition</a:t>
            </a:r>
            <a:endParaRPr lang="en-US" sz="2000" dirty="0"/>
          </a:p>
        </p:txBody>
      </p:sp>
      <p:sp>
        <p:nvSpPr>
          <p:cNvPr id="12" name="Shape 7"/>
          <p:cNvSpPr/>
          <p:nvPr/>
        </p:nvSpPr>
        <p:spPr>
          <a:xfrm>
            <a:off x="1143143" y="2971800"/>
            <a:ext cx="22227778" cy="8648700"/>
          </a:xfrm>
          <a:prstGeom prst="rect">
            <a:avLst/>
          </a:prstGeom>
          <a:noFill/>
          <a:ln/>
        </p:spPr>
        <p:txBody>
          <a:bodyPr/>
          <a:lstStyle/>
          <a:p>
            <a:endParaRPr lang="en-ID"/>
          </a:p>
        </p:txBody>
      </p:sp>
      <p:sp>
        <p:nvSpPr>
          <p:cNvPr id="13" name="Shape 8"/>
          <p:cNvSpPr/>
          <p:nvPr/>
        </p:nvSpPr>
        <p:spPr>
          <a:xfrm>
            <a:off x="1143143" y="7810500"/>
            <a:ext cx="8002000" cy="3810000"/>
          </a:xfrm>
          <a:prstGeom prst="rect">
            <a:avLst/>
          </a:prstGeom>
          <a:noFill/>
          <a:ln/>
        </p:spPr>
        <p:txBody>
          <a:bodyPr/>
          <a:lstStyle/>
          <a:p>
            <a:endParaRPr lang="en-ID"/>
          </a:p>
        </p:txBody>
      </p:sp>
      <p:sp>
        <p:nvSpPr>
          <p:cNvPr id="14" name="Text 9"/>
          <p:cNvSpPr/>
          <p:nvPr/>
        </p:nvSpPr>
        <p:spPr>
          <a:xfrm>
            <a:off x="1143143" y="7810500"/>
            <a:ext cx="8425386" cy="3217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Operational Challenges</a:t>
            </a:r>
            <a:endParaRPr lang="en-US" sz="10000" dirty="0"/>
          </a:p>
        </p:txBody>
      </p:sp>
      <p:sp>
        <p:nvSpPr>
          <p:cNvPr id="15" name="Text 10"/>
          <p:cNvSpPr/>
          <p:nvPr/>
        </p:nvSpPr>
        <p:spPr>
          <a:xfrm>
            <a:off x="1143143" y="10909300"/>
            <a:ext cx="8171355" cy="880533"/>
          </a:xfrm>
          <a:prstGeom prst="rect">
            <a:avLst/>
          </a:prstGeom>
          <a:noFill/>
          <a:ln/>
        </p:spPr>
        <p:txBody>
          <a:bodyPr wrap="square" lIns="0" tIns="0" rIns="0" bIns="0" rtlCol="0" anchor="t"/>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Addressing Key Issues</a:t>
            </a:r>
            <a:endParaRPr lang="en-US" sz="4000" dirty="0"/>
          </a:p>
        </p:txBody>
      </p:sp>
      <p:sp>
        <p:nvSpPr>
          <p:cNvPr id="16" name="Shape 11"/>
          <p:cNvSpPr/>
          <p:nvPr/>
        </p:nvSpPr>
        <p:spPr>
          <a:xfrm>
            <a:off x="12295137" y="2971800"/>
            <a:ext cx="11075784" cy="8648700"/>
          </a:xfrm>
          <a:prstGeom prst="roundRect">
            <a:avLst>
              <a:gd name="adj" fmla="val 2960"/>
            </a:avLst>
          </a:prstGeom>
          <a:solidFill>
            <a:srgbClr val="D9D9D9">
              <a:alpha val="100000"/>
            </a:srgbClr>
          </a:solidFill>
          <a:ln/>
        </p:spPr>
        <p:txBody>
          <a:bodyPr/>
          <a:lstStyle/>
          <a:p>
            <a:endParaRPr lang="en-ID"/>
          </a:p>
        </p:txBody>
      </p:sp>
      <p:sp>
        <p:nvSpPr>
          <p:cNvPr id="17" name="Shape 12"/>
          <p:cNvSpPr/>
          <p:nvPr/>
        </p:nvSpPr>
        <p:spPr>
          <a:xfrm>
            <a:off x="1016127" y="-62687200"/>
            <a:ext cx="22354794" cy="736600"/>
          </a:xfrm>
          <a:prstGeom prst="rect">
            <a:avLst/>
          </a:prstGeom>
          <a:noFill/>
          <a:ln/>
        </p:spPr>
        <p:txBody>
          <a:bodyPr/>
          <a:lstStyle/>
          <a:p>
            <a:endParaRPr lang="en-ID"/>
          </a:p>
        </p:txBody>
      </p:sp>
      <p:sp>
        <p:nvSpPr>
          <p:cNvPr id="19" name="Shape 13"/>
          <p:cNvSpPr/>
          <p:nvPr/>
        </p:nvSpPr>
        <p:spPr>
          <a:xfrm>
            <a:off x="1016127" y="-62268100"/>
            <a:ext cx="22354794" cy="317500"/>
          </a:xfrm>
          <a:prstGeom prst="rect">
            <a:avLst/>
          </a:prstGeom>
          <a:noFill/>
          <a:ln/>
        </p:spPr>
        <p:txBody>
          <a:bodyPr/>
          <a:lstStyle/>
          <a:p>
            <a:endParaRPr lang="en-ID"/>
          </a:p>
        </p:txBody>
      </p:sp>
      <p:sp>
        <p:nvSpPr>
          <p:cNvPr id="20" name="Shape 14"/>
          <p:cNvSpPr/>
          <p:nvPr/>
        </p:nvSpPr>
        <p:spPr>
          <a:xfrm>
            <a:off x="1016127" y="-62230000"/>
            <a:ext cx="1790924" cy="241300"/>
          </a:xfrm>
          <a:prstGeom prst="rect">
            <a:avLst/>
          </a:prstGeom>
          <a:noFill/>
          <a:ln/>
        </p:spPr>
        <p:txBody>
          <a:bodyPr/>
          <a:lstStyle/>
          <a:p>
            <a:endParaRPr lang="en-ID"/>
          </a:p>
        </p:txBody>
      </p:sp>
      <p:sp>
        <p:nvSpPr>
          <p:cNvPr id="22" name="Text 15"/>
          <p:cNvSpPr/>
          <p:nvPr/>
        </p:nvSpPr>
        <p:spPr>
          <a:xfrm>
            <a:off x="1397175" y="-62272333"/>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23" name="Text 16"/>
          <p:cNvSpPr/>
          <p:nvPr/>
        </p:nvSpPr>
        <p:spPr>
          <a:xfrm>
            <a:off x="17888069" y="-62352767"/>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00</a:t>
            </a:r>
            <a:endParaRPr 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00001"/>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68521" y="0"/>
            <a:ext cx="10618527" cy="135509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057900"/>
            <a:ext cx="3797775" cy="7658100"/>
          </a:xfrm>
          <a:prstGeom prst="rect">
            <a:avLst/>
          </a:prstGeom>
        </p:spPr>
      </p:pic>
      <p:sp>
        <p:nvSpPr>
          <p:cNvPr id="4" name="Shape 0"/>
          <p:cNvSpPr/>
          <p:nvPr/>
        </p:nvSpPr>
        <p:spPr>
          <a:xfrm>
            <a:off x="4407451" y="4343400"/>
            <a:ext cx="10440705" cy="5041900"/>
          </a:xfrm>
          <a:prstGeom prst="rect">
            <a:avLst/>
          </a:prstGeom>
          <a:noFill/>
          <a:ln/>
        </p:spPr>
        <p:txBody>
          <a:bodyPr/>
          <a:lstStyle/>
          <a:p>
            <a:endParaRPr lang="en-ID"/>
          </a:p>
        </p:txBody>
      </p:sp>
      <p:sp>
        <p:nvSpPr>
          <p:cNvPr id="5" name="Text 1"/>
          <p:cNvSpPr/>
          <p:nvPr/>
        </p:nvSpPr>
        <p:spPr>
          <a:xfrm>
            <a:off x="4407451" y="4152900"/>
            <a:ext cx="10872559" cy="4495800"/>
          </a:xfrm>
          <a:prstGeom prst="rect">
            <a:avLst/>
          </a:prstGeom>
          <a:noFill/>
          <a:ln/>
        </p:spPr>
        <p:txBody>
          <a:bodyPr wrap="square" lIns="0" tIns="0" rIns="0" bIns="0" rtlCol="0" anchor="ctr"/>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Travel made easy, experiences made unforgettable </a:t>
            </a:r>
            <a:endParaRPr lang="en-US" sz="9000" dirty="0"/>
          </a:p>
        </p:txBody>
      </p:sp>
      <p:pic>
        <p:nvPicPr>
          <p:cNvPr id="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07451" y="8940800"/>
            <a:ext cx="444556" cy="330200"/>
          </a:xfrm>
          <a:prstGeom prst="rect">
            <a:avLst/>
          </a:prstGeom>
        </p:spPr>
      </p:pic>
      <p:sp>
        <p:nvSpPr>
          <p:cNvPr id="7" name="Text 2"/>
          <p:cNvSpPr/>
          <p:nvPr/>
        </p:nvSpPr>
        <p:spPr>
          <a:xfrm>
            <a:off x="4953619" y="8733367"/>
            <a:ext cx="1773988" cy="719667"/>
          </a:xfrm>
          <a:prstGeom prst="rect">
            <a:avLst/>
          </a:prstGeom>
          <a:noFill/>
          <a:ln/>
        </p:spPr>
        <p:txBody>
          <a:bodyPr wrap="square" lIns="0" tIns="0" rIns="0" bIns="0" rtlCol="0" anchor="ctr"/>
          <a:lstStyle/>
          <a:p>
            <a:pPr marL="0" indent="0" algn="l">
              <a:buNone/>
            </a:pPr>
            <a:r>
              <a:rPr lang="en-US" sz="32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016127" y="12522200"/>
            <a:ext cx="22354794" cy="736600"/>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2"/>
          </a:xfrm>
          <a:prstGeom prst="rect">
            <a:avLst/>
          </a:prstGeom>
        </p:spPr>
      </p:pic>
      <p:sp>
        <p:nvSpPr>
          <p:cNvPr id="4" name="Shape 1"/>
          <p:cNvSpPr/>
          <p:nvPr/>
        </p:nvSpPr>
        <p:spPr>
          <a:xfrm>
            <a:off x="1016127" y="12941300"/>
            <a:ext cx="22354794" cy="317500"/>
          </a:xfrm>
          <a:prstGeom prst="rect">
            <a:avLst/>
          </a:prstGeom>
          <a:noFill/>
          <a:ln/>
        </p:spPr>
        <p:txBody>
          <a:bodyPr/>
          <a:lstStyle/>
          <a:p>
            <a:endParaRPr lang="en-ID"/>
          </a:p>
        </p:txBody>
      </p:sp>
      <p:sp>
        <p:nvSpPr>
          <p:cNvPr id="5" name="Shape 2"/>
          <p:cNvSpPr/>
          <p:nvPr/>
        </p:nvSpPr>
        <p:spPr>
          <a:xfrm>
            <a:off x="1016127" y="12979400"/>
            <a:ext cx="1790924" cy="241300"/>
          </a:xfrm>
          <a:prstGeom prst="rect">
            <a:avLst/>
          </a:prstGeom>
          <a:noFill/>
          <a:ln/>
        </p:spPr>
        <p:txBody>
          <a:bodyPr/>
          <a:lstStyle/>
          <a:p>
            <a:endParaRPr lang="en-ID"/>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7"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02</a:t>
            </a:r>
            <a:endParaRPr lang="en-US" sz="2000" dirty="0"/>
          </a:p>
        </p:txBody>
      </p:sp>
      <p:sp>
        <p:nvSpPr>
          <p:cNvPr id="9" name="Shape 5"/>
          <p:cNvSpPr/>
          <p:nvPr/>
        </p:nvSpPr>
        <p:spPr>
          <a:xfrm>
            <a:off x="18772946" y="3289300"/>
            <a:ext cx="3810476" cy="2120900"/>
          </a:xfrm>
          <a:prstGeom prst="rect">
            <a:avLst/>
          </a:prstGeom>
          <a:noFill/>
          <a:ln/>
        </p:spPr>
        <p:txBody>
          <a:bodyPr/>
          <a:lstStyle/>
          <a:p>
            <a:endParaRPr lang="en-ID"/>
          </a:p>
        </p:txBody>
      </p:sp>
      <p:sp>
        <p:nvSpPr>
          <p:cNvPr id="10" name="Shape 6"/>
          <p:cNvSpPr/>
          <p:nvPr/>
        </p:nvSpPr>
        <p:spPr>
          <a:xfrm>
            <a:off x="1143143" y="914400"/>
            <a:ext cx="22227778" cy="11557000"/>
          </a:xfrm>
          <a:prstGeom prst="rect">
            <a:avLst/>
          </a:prstGeom>
          <a:noFill/>
          <a:ln/>
        </p:spPr>
        <p:txBody>
          <a:bodyPr/>
          <a:lstStyle/>
          <a:p>
            <a:endParaRPr lang="en-ID"/>
          </a:p>
        </p:txBody>
      </p:sp>
      <p:sp>
        <p:nvSpPr>
          <p:cNvPr id="11" name="Shape 7"/>
          <p:cNvSpPr/>
          <p:nvPr/>
        </p:nvSpPr>
        <p:spPr>
          <a:xfrm>
            <a:off x="1143143" y="914400"/>
            <a:ext cx="8268733" cy="11557000"/>
          </a:xfrm>
          <a:prstGeom prst="rect">
            <a:avLst/>
          </a:prstGeom>
          <a:noFill/>
          <a:ln/>
        </p:spPr>
        <p:txBody>
          <a:bodyPr/>
          <a:lstStyle/>
          <a:p>
            <a:endParaRPr lang="en-ID"/>
          </a:p>
        </p:txBody>
      </p:sp>
      <p:sp>
        <p:nvSpPr>
          <p:cNvPr id="12" name="Shape 8"/>
          <p:cNvSpPr/>
          <p:nvPr/>
        </p:nvSpPr>
        <p:spPr>
          <a:xfrm>
            <a:off x="1143143" y="9144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13" name="Text 9"/>
          <p:cNvSpPr/>
          <p:nvPr/>
        </p:nvSpPr>
        <p:spPr>
          <a:xfrm>
            <a:off x="1860783" y="1136650"/>
            <a:ext cx="1227820"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Contents</a:t>
            </a:r>
            <a:endParaRPr lang="en-US" sz="2000" dirty="0"/>
          </a:p>
        </p:txBody>
      </p:sp>
      <p:sp>
        <p:nvSpPr>
          <p:cNvPr id="14" name="Shape 10"/>
          <p:cNvSpPr/>
          <p:nvPr/>
        </p:nvSpPr>
        <p:spPr>
          <a:xfrm>
            <a:off x="1143143" y="7670800"/>
            <a:ext cx="8268733" cy="4800600"/>
          </a:xfrm>
          <a:prstGeom prst="rect">
            <a:avLst/>
          </a:prstGeom>
          <a:noFill/>
          <a:ln/>
        </p:spPr>
        <p:txBody>
          <a:bodyPr/>
          <a:lstStyle/>
          <a:p>
            <a:endParaRPr lang="en-ID"/>
          </a:p>
        </p:txBody>
      </p:sp>
      <p:sp>
        <p:nvSpPr>
          <p:cNvPr id="15" name="Text 11"/>
          <p:cNvSpPr/>
          <p:nvPr/>
        </p:nvSpPr>
        <p:spPr>
          <a:xfrm>
            <a:off x="1143143" y="7552267"/>
            <a:ext cx="8387282" cy="613833"/>
          </a:xfrm>
          <a:prstGeom prst="rect">
            <a:avLst/>
          </a:prstGeom>
          <a:noFill/>
          <a:ln/>
        </p:spPr>
        <p:txBody>
          <a:bodyPr wrap="square" lIns="0" tIns="0" rIns="0" bIns="0" rtlCol="0" anchor="b"/>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Presentation Overview</a:t>
            </a:r>
            <a:endParaRPr lang="en-US" sz="2800" dirty="0"/>
          </a:p>
        </p:txBody>
      </p:sp>
      <p:sp>
        <p:nvSpPr>
          <p:cNvPr id="16" name="Text 12"/>
          <p:cNvSpPr/>
          <p:nvPr/>
        </p:nvSpPr>
        <p:spPr>
          <a:xfrm>
            <a:off x="1143143" y="7975600"/>
            <a:ext cx="8649781" cy="4495800"/>
          </a:xfrm>
          <a:prstGeom prst="rect">
            <a:avLst/>
          </a:prstGeom>
          <a:noFill/>
          <a:ln/>
        </p:spPr>
        <p:txBody>
          <a:bodyPr wrap="square" lIns="0" tIns="0" rIns="0" bIns="0" rtlCol="0" anchor="b"/>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Key Topics Covered in This Report</a:t>
            </a:r>
            <a:endParaRPr lang="en-US" sz="9000" dirty="0"/>
          </a:p>
        </p:txBody>
      </p:sp>
      <p:sp>
        <p:nvSpPr>
          <p:cNvPr id="17" name="Shape 13"/>
          <p:cNvSpPr/>
          <p:nvPr/>
        </p:nvSpPr>
        <p:spPr>
          <a:xfrm>
            <a:off x="12320540" y="1257300"/>
            <a:ext cx="11050381" cy="10871200"/>
          </a:xfrm>
          <a:prstGeom prst="rect">
            <a:avLst/>
          </a:prstGeom>
          <a:noFill/>
          <a:ln/>
        </p:spPr>
        <p:txBody>
          <a:bodyPr/>
          <a:lstStyle/>
          <a:p>
            <a:endParaRPr lang="en-ID"/>
          </a:p>
        </p:txBody>
      </p:sp>
      <p:sp>
        <p:nvSpPr>
          <p:cNvPr id="18" name="Shape 14"/>
          <p:cNvSpPr/>
          <p:nvPr/>
        </p:nvSpPr>
        <p:spPr>
          <a:xfrm>
            <a:off x="12320540" y="1257300"/>
            <a:ext cx="5398175" cy="5308600"/>
          </a:xfrm>
          <a:prstGeom prst="roundRect">
            <a:avLst>
              <a:gd name="adj" fmla="val 4823"/>
            </a:avLst>
          </a:prstGeom>
          <a:solidFill>
            <a:srgbClr val="F6F6F6">
              <a:alpha val="10000"/>
            </a:srgbClr>
          </a:solidFill>
          <a:ln/>
        </p:spPr>
        <p:txBody>
          <a:bodyPr/>
          <a:lstStyle/>
          <a:p>
            <a:endParaRPr lang="en-ID"/>
          </a:p>
        </p:txBody>
      </p:sp>
      <p:sp>
        <p:nvSpPr>
          <p:cNvPr id="19" name="Text 15"/>
          <p:cNvSpPr/>
          <p:nvPr/>
        </p:nvSpPr>
        <p:spPr>
          <a:xfrm>
            <a:off x="12828603" y="1515533"/>
            <a:ext cx="4551402" cy="931333"/>
          </a:xfrm>
          <a:prstGeom prst="rect">
            <a:avLst/>
          </a:prstGeom>
          <a:noFill/>
          <a:ln/>
        </p:spPr>
        <p:txBody>
          <a:bodyPr wrap="square" lIns="0" tIns="0" rIns="0" bIns="0" rtlCol="0" anchor="ctr"/>
          <a:lstStyle/>
          <a:p>
            <a:pPr marL="0" indent="0" algn="l">
              <a:lnSpc>
                <a:spcPts val="5600"/>
              </a:lnSpc>
              <a:buNone/>
            </a:pPr>
            <a:r>
              <a:rPr lang="en-US" sz="4000" dirty="0">
                <a:solidFill>
                  <a:srgbClr val="F6F6F6">
                    <a:alpha val="100000"/>
                  </a:srgbClr>
                </a:solidFill>
                <a:latin typeface="Plus Jakarta Sans SemiBold" pitchFamily="34" charset="0"/>
                <a:ea typeface="Plus Jakarta Sans SemiBold" pitchFamily="34" charset="-122"/>
                <a:cs typeface="Plus Jakarta Sans SemiBold" pitchFamily="34" charset="-120"/>
              </a:rPr>
              <a:t>1</a:t>
            </a:r>
            <a:endParaRPr lang="en-US" sz="4000" dirty="0"/>
          </a:p>
        </p:txBody>
      </p:sp>
      <p:sp>
        <p:nvSpPr>
          <p:cNvPr id="20" name="Shape 16"/>
          <p:cNvSpPr/>
          <p:nvPr/>
        </p:nvSpPr>
        <p:spPr>
          <a:xfrm>
            <a:off x="12828603" y="4394200"/>
            <a:ext cx="3810476" cy="1663700"/>
          </a:xfrm>
          <a:prstGeom prst="rect">
            <a:avLst/>
          </a:prstGeom>
          <a:noFill/>
          <a:ln/>
        </p:spPr>
        <p:txBody>
          <a:bodyPr/>
          <a:lstStyle/>
          <a:p>
            <a:endParaRPr lang="en-ID"/>
          </a:p>
        </p:txBody>
      </p:sp>
      <p:sp>
        <p:nvSpPr>
          <p:cNvPr id="21" name="Text 17"/>
          <p:cNvSpPr/>
          <p:nvPr/>
        </p:nvSpPr>
        <p:spPr>
          <a:xfrm>
            <a:off x="12828603" y="4394200"/>
            <a:ext cx="4500596" cy="6519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Company Overview </a:t>
            </a:r>
            <a:endParaRPr lang="en-US" sz="2800" dirty="0"/>
          </a:p>
        </p:txBody>
      </p:sp>
      <p:sp>
        <p:nvSpPr>
          <p:cNvPr id="22" name="Text 18"/>
          <p:cNvSpPr/>
          <p:nvPr/>
        </p:nvSpPr>
        <p:spPr>
          <a:xfrm>
            <a:off x="12828603" y="5067300"/>
            <a:ext cx="4500596" cy="11091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Introduction to StayInn and its business model</a:t>
            </a:r>
            <a:endParaRPr lang="en-US" sz="2800" dirty="0"/>
          </a:p>
        </p:txBody>
      </p:sp>
      <p:sp>
        <p:nvSpPr>
          <p:cNvPr id="23" name="Shape 19"/>
          <p:cNvSpPr/>
          <p:nvPr/>
        </p:nvSpPr>
        <p:spPr>
          <a:xfrm>
            <a:off x="17972746" y="1257300"/>
            <a:ext cx="5398175" cy="5308600"/>
          </a:xfrm>
          <a:prstGeom prst="roundRect">
            <a:avLst>
              <a:gd name="adj" fmla="val 4823"/>
            </a:avLst>
          </a:prstGeom>
          <a:solidFill>
            <a:srgbClr val="F6F6F6">
              <a:alpha val="10000"/>
            </a:srgbClr>
          </a:solidFill>
          <a:ln/>
        </p:spPr>
        <p:txBody>
          <a:bodyPr/>
          <a:lstStyle/>
          <a:p>
            <a:endParaRPr lang="en-ID"/>
          </a:p>
        </p:txBody>
      </p:sp>
      <p:sp>
        <p:nvSpPr>
          <p:cNvPr id="24" name="Text 20"/>
          <p:cNvSpPr/>
          <p:nvPr/>
        </p:nvSpPr>
        <p:spPr>
          <a:xfrm>
            <a:off x="18480810" y="1680633"/>
            <a:ext cx="4551402" cy="931333"/>
          </a:xfrm>
          <a:prstGeom prst="rect">
            <a:avLst/>
          </a:prstGeom>
          <a:noFill/>
          <a:ln/>
        </p:spPr>
        <p:txBody>
          <a:bodyPr wrap="square" lIns="0" tIns="0" rIns="0" bIns="0" rtlCol="0" anchor="ctr"/>
          <a:lstStyle/>
          <a:p>
            <a:pPr marL="0" indent="0" algn="l">
              <a:lnSpc>
                <a:spcPts val="5600"/>
              </a:lnSpc>
              <a:buNone/>
            </a:pPr>
            <a:r>
              <a:rPr lang="en-US" sz="4000" dirty="0">
                <a:solidFill>
                  <a:srgbClr val="F6F6F6">
                    <a:alpha val="100000"/>
                  </a:srgbClr>
                </a:solidFill>
                <a:latin typeface="Plus Jakarta Sans SemiBold" pitchFamily="34" charset="0"/>
                <a:ea typeface="Plus Jakarta Sans SemiBold" pitchFamily="34" charset="-122"/>
                <a:cs typeface="Plus Jakarta Sans SemiBold" pitchFamily="34" charset="-120"/>
              </a:rPr>
              <a:t>2</a:t>
            </a:r>
            <a:endParaRPr lang="en-US" sz="4000" dirty="0"/>
          </a:p>
        </p:txBody>
      </p:sp>
      <p:sp>
        <p:nvSpPr>
          <p:cNvPr id="25" name="Shape 21"/>
          <p:cNvSpPr/>
          <p:nvPr/>
        </p:nvSpPr>
        <p:spPr>
          <a:xfrm>
            <a:off x="18480810" y="4178300"/>
            <a:ext cx="4382048" cy="2120900"/>
          </a:xfrm>
          <a:prstGeom prst="rect">
            <a:avLst/>
          </a:prstGeom>
          <a:noFill/>
          <a:ln/>
        </p:spPr>
        <p:txBody>
          <a:bodyPr/>
          <a:lstStyle/>
          <a:p>
            <a:endParaRPr lang="en-ID"/>
          </a:p>
        </p:txBody>
      </p:sp>
      <p:sp>
        <p:nvSpPr>
          <p:cNvPr id="26" name="Text 22"/>
          <p:cNvSpPr/>
          <p:nvPr/>
        </p:nvSpPr>
        <p:spPr>
          <a:xfrm>
            <a:off x="18480810" y="4178300"/>
            <a:ext cx="4500596" cy="6138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Performance &amp; Financials </a:t>
            </a:r>
            <a:endParaRPr lang="en-US" sz="2800" dirty="0"/>
          </a:p>
        </p:txBody>
      </p:sp>
      <p:sp>
        <p:nvSpPr>
          <p:cNvPr id="27" name="Text 23"/>
          <p:cNvSpPr/>
          <p:nvPr/>
        </p:nvSpPr>
        <p:spPr>
          <a:xfrm>
            <a:off x="18480810" y="4813300"/>
            <a:ext cx="4500596" cy="16044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Key metrics, revenue streams, and financial health</a:t>
            </a:r>
            <a:endParaRPr lang="en-US" sz="2800" dirty="0"/>
          </a:p>
        </p:txBody>
      </p:sp>
      <p:sp>
        <p:nvSpPr>
          <p:cNvPr id="28" name="Shape 24"/>
          <p:cNvSpPr/>
          <p:nvPr/>
        </p:nvSpPr>
        <p:spPr>
          <a:xfrm>
            <a:off x="12320540" y="6819900"/>
            <a:ext cx="5398175" cy="5308600"/>
          </a:xfrm>
          <a:prstGeom prst="roundRect">
            <a:avLst>
              <a:gd name="adj" fmla="val 4823"/>
            </a:avLst>
          </a:prstGeom>
          <a:solidFill>
            <a:srgbClr val="F6F6F6">
              <a:alpha val="10000"/>
            </a:srgbClr>
          </a:solidFill>
          <a:ln/>
        </p:spPr>
        <p:txBody>
          <a:bodyPr/>
          <a:lstStyle/>
          <a:p>
            <a:endParaRPr lang="en-ID"/>
          </a:p>
        </p:txBody>
      </p:sp>
      <p:sp>
        <p:nvSpPr>
          <p:cNvPr id="29" name="Text 25"/>
          <p:cNvSpPr/>
          <p:nvPr/>
        </p:nvSpPr>
        <p:spPr>
          <a:xfrm>
            <a:off x="12828603" y="6951133"/>
            <a:ext cx="4551402" cy="944033"/>
          </a:xfrm>
          <a:prstGeom prst="rect">
            <a:avLst/>
          </a:prstGeom>
          <a:noFill/>
          <a:ln/>
        </p:spPr>
        <p:txBody>
          <a:bodyPr wrap="square" lIns="0" tIns="0" rIns="0" bIns="0" rtlCol="0" anchor="ctr"/>
          <a:lstStyle/>
          <a:p>
            <a:pPr marL="0" indent="0" algn="l">
              <a:lnSpc>
                <a:spcPts val="5600"/>
              </a:lnSpc>
              <a:buNone/>
            </a:pPr>
            <a:r>
              <a:rPr lang="en-US" sz="4000" dirty="0">
                <a:solidFill>
                  <a:srgbClr val="F6F6F6">
                    <a:alpha val="100000"/>
                  </a:srgbClr>
                </a:solidFill>
                <a:latin typeface="Plus Jakarta Sans SemiBold" pitchFamily="34" charset="0"/>
                <a:ea typeface="Plus Jakarta Sans SemiBold" pitchFamily="34" charset="-122"/>
                <a:cs typeface="Plus Jakarta Sans SemiBold" pitchFamily="34" charset="-120"/>
              </a:rPr>
              <a:t>3</a:t>
            </a:r>
            <a:endParaRPr lang="en-US" sz="4000" dirty="0"/>
          </a:p>
        </p:txBody>
      </p:sp>
      <p:sp>
        <p:nvSpPr>
          <p:cNvPr id="30" name="Shape 26"/>
          <p:cNvSpPr/>
          <p:nvPr/>
        </p:nvSpPr>
        <p:spPr>
          <a:xfrm>
            <a:off x="12828603" y="9461500"/>
            <a:ext cx="4382048" cy="2159000"/>
          </a:xfrm>
          <a:prstGeom prst="rect">
            <a:avLst/>
          </a:prstGeom>
          <a:noFill/>
          <a:ln/>
        </p:spPr>
        <p:txBody>
          <a:bodyPr/>
          <a:lstStyle/>
          <a:p>
            <a:endParaRPr lang="en-ID"/>
          </a:p>
        </p:txBody>
      </p:sp>
      <p:sp>
        <p:nvSpPr>
          <p:cNvPr id="31" name="Text 27"/>
          <p:cNvSpPr/>
          <p:nvPr/>
        </p:nvSpPr>
        <p:spPr>
          <a:xfrm>
            <a:off x="12828603" y="9461500"/>
            <a:ext cx="4500596" cy="6519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Future Strategies</a:t>
            </a:r>
            <a:endParaRPr lang="en-US" sz="2800" dirty="0"/>
          </a:p>
        </p:txBody>
      </p:sp>
      <p:sp>
        <p:nvSpPr>
          <p:cNvPr id="32" name="Text 28"/>
          <p:cNvSpPr/>
          <p:nvPr/>
        </p:nvSpPr>
        <p:spPr>
          <a:xfrm>
            <a:off x="12828603" y="10134600"/>
            <a:ext cx="4500596" cy="16044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Challenges, opportunities, and action plans for growth</a:t>
            </a:r>
            <a:endParaRPr lang="en-US" sz="2800" dirty="0"/>
          </a:p>
        </p:txBody>
      </p:sp>
      <p:sp>
        <p:nvSpPr>
          <p:cNvPr id="33" name="Shape 29"/>
          <p:cNvSpPr/>
          <p:nvPr/>
        </p:nvSpPr>
        <p:spPr>
          <a:xfrm>
            <a:off x="17972746" y="6819900"/>
            <a:ext cx="5398175" cy="5308600"/>
          </a:xfrm>
          <a:prstGeom prst="roundRect">
            <a:avLst>
              <a:gd name="adj" fmla="val 4823"/>
            </a:avLst>
          </a:prstGeom>
          <a:solidFill>
            <a:srgbClr val="F6F6F6">
              <a:alpha val="10000"/>
            </a:srgbClr>
          </a:solidFill>
          <a:ln/>
        </p:spPr>
        <p:txBody>
          <a:bodyPr/>
          <a:lstStyle/>
          <a:p>
            <a:endParaRPr lang="en-ID"/>
          </a:p>
        </p:txBody>
      </p:sp>
      <p:sp>
        <p:nvSpPr>
          <p:cNvPr id="34" name="Text 30"/>
          <p:cNvSpPr/>
          <p:nvPr/>
        </p:nvSpPr>
        <p:spPr>
          <a:xfrm>
            <a:off x="18480810" y="6963833"/>
            <a:ext cx="4551402" cy="931333"/>
          </a:xfrm>
          <a:prstGeom prst="rect">
            <a:avLst/>
          </a:prstGeom>
          <a:noFill/>
          <a:ln/>
        </p:spPr>
        <p:txBody>
          <a:bodyPr wrap="square" lIns="0" tIns="0" rIns="0" bIns="0" rtlCol="0" anchor="ctr"/>
          <a:lstStyle/>
          <a:p>
            <a:pPr marL="0" indent="0" algn="l">
              <a:lnSpc>
                <a:spcPts val="5600"/>
              </a:lnSpc>
              <a:buNone/>
            </a:pPr>
            <a:r>
              <a:rPr lang="en-US" sz="4000" dirty="0">
                <a:solidFill>
                  <a:srgbClr val="F6F6F6">
                    <a:alpha val="100000"/>
                  </a:srgbClr>
                </a:solidFill>
                <a:latin typeface="Plus Jakarta Sans SemiBold" pitchFamily="34" charset="0"/>
                <a:ea typeface="Plus Jakarta Sans SemiBold" pitchFamily="34" charset="-122"/>
                <a:cs typeface="Plus Jakarta Sans SemiBold" pitchFamily="34" charset="-120"/>
              </a:rPr>
              <a:t>4</a:t>
            </a:r>
            <a:endParaRPr lang="en-US" sz="4000" dirty="0"/>
          </a:p>
        </p:txBody>
      </p:sp>
      <p:sp>
        <p:nvSpPr>
          <p:cNvPr id="35" name="Shape 31"/>
          <p:cNvSpPr/>
          <p:nvPr/>
        </p:nvSpPr>
        <p:spPr>
          <a:xfrm>
            <a:off x="18480810" y="9461500"/>
            <a:ext cx="4382048" cy="2159000"/>
          </a:xfrm>
          <a:prstGeom prst="rect">
            <a:avLst/>
          </a:prstGeom>
          <a:noFill/>
          <a:ln/>
        </p:spPr>
        <p:txBody>
          <a:bodyPr/>
          <a:lstStyle/>
          <a:p>
            <a:endParaRPr lang="en-ID"/>
          </a:p>
        </p:txBody>
      </p:sp>
      <p:sp>
        <p:nvSpPr>
          <p:cNvPr id="36" name="Text 32"/>
          <p:cNvSpPr/>
          <p:nvPr/>
        </p:nvSpPr>
        <p:spPr>
          <a:xfrm>
            <a:off x="18480810" y="9461500"/>
            <a:ext cx="4500596" cy="6519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Customer Insights </a:t>
            </a:r>
            <a:endParaRPr lang="en-US" sz="2800" dirty="0"/>
          </a:p>
        </p:txBody>
      </p:sp>
      <p:sp>
        <p:nvSpPr>
          <p:cNvPr id="37" name="Text 33"/>
          <p:cNvSpPr/>
          <p:nvPr/>
        </p:nvSpPr>
        <p:spPr>
          <a:xfrm>
            <a:off x="18480810" y="10134600"/>
            <a:ext cx="4500596" cy="16044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Guest feedback, satisfaction scores, and areas for improvement</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016127" y="12522200"/>
            <a:ext cx="22354794" cy="736600"/>
          </a:xfrm>
          <a:prstGeom prst="rect">
            <a:avLst/>
          </a:prstGeom>
          <a:noFill/>
          <a:ln/>
        </p:spPr>
        <p:txBody>
          <a:bodyPr/>
          <a:lstStyle/>
          <a:p>
            <a:endParaRPr lang="en-ID"/>
          </a:p>
        </p:txBody>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2"/>
          </a:xfrm>
          <a:prstGeom prst="rect">
            <a:avLst/>
          </a:prstGeom>
        </p:spPr>
      </p:pic>
      <p:sp>
        <p:nvSpPr>
          <p:cNvPr id="4" name="Shape 1"/>
          <p:cNvSpPr/>
          <p:nvPr/>
        </p:nvSpPr>
        <p:spPr>
          <a:xfrm>
            <a:off x="1016127" y="12941300"/>
            <a:ext cx="22354794" cy="317500"/>
          </a:xfrm>
          <a:prstGeom prst="rect">
            <a:avLst/>
          </a:prstGeom>
          <a:noFill/>
          <a:ln/>
        </p:spPr>
        <p:txBody>
          <a:bodyPr/>
          <a:lstStyle/>
          <a:p>
            <a:endParaRPr lang="en-ID"/>
          </a:p>
        </p:txBody>
      </p:sp>
      <p:sp>
        <p:nvSpPr>
          <p:cNvPr id="5" name="Shape 2"/>
          <p:cNvSpPr/>
          <p:nvPr/>
        </p:nvSpPr>
        <p:spPr>
          <a:xfrm>
            <a:off x="1016127" y="12979400"/>
            <a:ext cx="1790924" cy="241300"/>
          </a:xfrm>
          <a:prstGeom prst="rect">
            <a:avLst/>
          </a:prstGeom>
          <a:noFill/>
          <a:ln/>
        </p:spPr>
        <p:txBody>
          <a:bodyPr/>
          <a:lstStyle/>
          <a:p>
            <a:endParaRPr lang="en-ID"/>
          </a:p>
        </p:txBody>
      </p:sp>
      <p:sp>
        <p:nvSpPr>
          <p:cNvPr id="7" name="Text 3"/>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8" name="Text 4"/>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03</a:t>
            </a:r>
            <a:endParaRPr lang="en-US" sz="2000" dirty="0"/>
          </a:p>
        </p:txBody>
      </p:sp>
      <p:sp>
        <p:nvSpPr>
          <p:cNvPr id="9" name="Shape 5"/>
          <p:cNvSpPr/>
          <p:nvPr/>
        </p:nvSpPr>
        <p:spPr>
          <a:xfrm>
            <a:off x="1016127" y="927100"/>
            <a:ext cx="22316689" cy="749300"/>
          </a:xfrm>
          <a:prstGeom prst="rect">
            <a:avLst/>
          </a:prstGeom>
          <a:noFill/>
          <a:ln/>
        </p:spPr>
        <p:txBody>
          <a:bodyPr/>
          <a:lstStyle/>
          <a:p>
            <a:endParaRPr lang="en-ID"/>
          </a:p>
        </p:txBody>
      </p:sp>
      <p:sp>
        <p:nvSpPr>
          <p:cNvPr id="10" name="Shape 6"/>
          <p:cNvSpPr/>
          <p:nvPr/>
        </p:nvSpPr>
        <p:spPr>
          <a:xfrm>
            <a:off x="1016127" y="927100"/>
            <a:ext cx="5410876" cy="749300"/>
          </a:xfrm>
          <a:prstGeom prst="rect">
            <a:avLst/>
          </a:prstGeom>
          <a:noFill/>
          <a:ln/>
        </p:spPr>
        <p:txBody>
          <a:bodyPr/>
          <a:lstStyle/>
          <a:p>
            <a:endParaRPr lang="en-ID"/>
          </a:p>
        </p:txBody>
      </p:sp>
      <p:sp>
        <p:nvSpPr>
          <p:cNvPr id="11" name="Shape 7"/>
          <p:cNvSpPr/>
          <p:nvPr/>
        </p:nvSpPr>
        <p:spPr>
          <a:xfrm>
            <a:off x="1016127" y="9271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12" name="Text 8"/>
          <p:cNvSpPr/>
          <p:nvPr/>
        </p:nvSpPr>
        <p:spPr>
          <a:xfrm>
            <a:off x="1943343" y="1149350"/>
            <a:ext cx="808668"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Vision</a:t>
            </a:r>
            <a:endParaRPr lang="en-US" sz="2000" dirty="0"/>
          </a:p>
        </p:txBody>
      </p:sp>
      <p:sp>
        <p:nvSpPr>
          <p:cNvPr id="13" name="Shape 9"/>
          <p:cNvSpPr/>
          <p:nvPr/>
        </p:nvSpPr>
        <p:spPr>
          <a:xfrm>
            <a:off x="3848581" y="9271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14" name="Text 10"/>
          <p:cNvSpPr/>
          <p:nvPr/>
        </p:nvSpPr>
        <p:spPr>
          <a:xfrm>
            <a:off x="4686886" y="1149350"/>
            <a:ext cx="986490"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Mission</a:t>
            </a:r>
            <a:endParaRPr lang="en-US" sz="2000" dirty="0"/>
          </a:p>
        </p:txBody>
      </p:sp>
      <p:sp>
        <p:nvSpPr>
          <p:cNvPr id="15" name="Text 11"/>
          <p:cNvSpPr/>
          <p:nvPr/>
        </p:nvSpPr>
        <p:spPr>
          <a:xfrm>
            <a:off x="18095528" y="1054100"/>
            <a:ext cx="5237288" cy="613833"/>
          </a:xfrm>
          <a:prstGeom prst="rect">
            <a:avLst/>
          </a:prstGeom>
          <a:noFill/>
          <a:ln/>
        </p:spPr>
        <p:txBody>
          <a:bodyPr wrap="square" lIns="0" tIns="0" rIns="0" bIns="0" rtlCol="0" anchor="t"/>
          <a:lstStyle/>
          <a:p>
            <a:pPr marL="0" indent="0" algn="r">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Our Vision &amp; Mission</a:t>
            </a:r>
            <a:endParaRPr lang="en-US" sz="2800" dirty="0"/>
          </a:p>
        </p:txBody>
      </p:sp>
      <p:sp>
        <p:nvSpPr>
          <p:cNvPr id="16" name="Shape 12"/>
          <p:cNvSpPr/>
          <p:nvPr/>
        </p:nvSpPr>
        <p:spPr>
          <a:xfrm>
            <a:off x="1016127" y="4330700"/>
            <a:ext cx="22354794" cy="6921500"/>
          </a:xfrm>
          <a:prstGeom prst="rect">
            <a:avLst/>
          </a:prstGeom>
          <a:noFill/>
          <a:ln/>
        </p:spPr>
        <p:txBody>
          <a:bodyPr/>
          <a:lstStyle/>
          <a:p>
            <a:endParaRPr lang="en-ID"/>
          </a:p>
        </p:txBody>
      </p:sp>
      <p:sp>
        <p:nvSpPr>
          <p:cNvPr id="17" name="Text 13"/>
          <p:cNvSpPr/>
          <p:nvPr/>
        </p:nvSpPr>
        <p:spPr>
          <a:xfrm>
            <a:off x="1016127" y="4330700"/>
            <a:ext cx="22735842" cy="1752600"/>
          </a:xfrm>
          <a:prstGeom prst="rect">
            <a:avLst/>
          </a:prstGeom>
          <a:noFill/>
          <a:ln/>
        </p:spPr>
        <p:txBody>
          <a:bodyPr wrap="square" lIns="0" tIns="0" rIns="0" bIns="0" rtlCol="0" anchor="t"/>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Guiding Principles of StayInn</a:t>
            </a:r>
            <a:endParaRPr lang="en-US" sz="9000" dirty="0"/>
          </a:p>
        </p:txBody>
      </p:sp>
      <p:sp>
        <p:nvSpPr>
          <p:cNvPr id="18" name="Shape 14"/>
          <p:cNvSpPr/>
          <p:nvPr/>
        </p:nvSpPr>
        <p:spPr>
          <a:xfrm>
            <a:off x="1016127" y="8420100"/>
            <a:ext cx="22354794" cy="2832100"/>
          </a:xfrm>
          <a:prstGeom prst="rect">
            <a:avLst/>
          </a:prstGeom>
          <a:noFill/>
          <a:ln/>
        </p:spPr>
        <p:txBody>
          <a:bodyPr/>
          <a:lstStyle/>
          <a:p>
            <a:endParaRPr lang="en-ID"/>
          </a:p>
        </p:txBody>
      </p:sp>
      <p:sp>
        <p:nvSpPr>
          <p:cNvPr id="19" name="Shape 15"/>
          <p:cNvSpPr/>
          <p:nvPr/>
        </p:nvSpPr>
        <p:spPr>
          <a:xfrm>
            <a:off x="1016127" y="8420100"/>
            <a:ext cx="11050381" cy="2387600"/>
          </a:xfrm>
          <a:prstGeom prst="rect">
            <a:avLst/>
          </a:prstGeom>
          <a:noFill/>
          <a:ln/>
        </p:spPr>
        <p:txBody>
          <a:bodyPr/>
          <a:lstStyle/>
          <a:p>
            <a:endParaRPr lang="en-ID"/>
          </a:p>
        </p:txBody>
      </p:sp>
      <p:sp>
        <p:nvSpPr>
          <p:cNvPr id="20" name="Text 16"/>
          <p:cNvSpPr/>
          <p:nvPr/>
        </p:nvSpPr>
        <p:spPr>
          <a:xfrm>
            <a:off x="1016127" y="8420100"/>
            <a:ext cx="11168929" cy="6138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Vision</a:t>
            </a:r>
            <a:endParaRPr lang="en-US" sz="2800" dirty="0"/>
          </a:p>
        </p:txBody>
      </p:sp>
      <p:sp>
        <p:nvSpPr>
          <p:cNvPr id="21" name="Text 17"/>
          <p:cNvSpPr/>
          <p:nvPr/>
        </p:nvSpPr>
        <p:spPr>
          <a:xfrm>
            <a:off x="1016127" y="9029700"/>
            <a:ext cx="11143526" cy="18711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StayInn envisions becoming the leading affordable hotel brand, recognized for providing high-quality, comfortable, and budget-friendly accommodations. We strive to create a welcoming environment where travelers can enjoy exceptional hospitality without compromising on affordability.</a:t>
            </a:r>
            <a:endParaRPr lang="en-US" sz="2200" dirty="0"/>
          </a:p>
        </p:txBody>
      </p:sp>
      <p:sp>
        <p:nvSpPr>
          <p:cNvPr id="22" name="Shape 18"/>
          <p:cNvSpPr/>
          <p:nvPr/>
        </p:nvSpPr>
        <p:spPr>
          <a:xfrm>
            <a:off x="12320540" y="8420100"/>
            <a:ext cx="11050381" cy="2832100"/>
          </a:xfrm>
          <a:prstGeom prst="rect">
            <a:avLst/>
          </a:prstGeom>
          <a:noFill/>
          <a:ln/>
        </p:spPr>
        <p:txBody>
          <a:bodyPr/>
          <a:lstStyle/>
          <a:p>
            <a:endParaRPr lang="en-ID"/>
          </a:p>
        </p:txBody>
      </p:sp>
      <p:sp>
        <p:nvSpPr>
          <p:cNvPr id="23" name="Text 19"/>
          <p:cNvSpPr/>
          <p:nvPr/>
        </p:nvSpPr>
        <p:spPr>
          <a:xfrm>
            <a:off x="12320540" y="8420100"/>
            <a:ext cx="11168929" cy="6138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Mission</a:t>
            </a:r>
            <a:endParaRPr lang="en-US" sz="2800" dirty="0"/>
          </a:p>
        </p:txBody>
      </p:sp>
      <p:sp>
        <p:nvSpPr>
          <p:cNvPr id="24" name="Text 20"/>
          <p:cNvSpPr/>
          <p:nvPr/>
        </p:nvSpPr>
        <p:spPr>
          <a:xfrm>
            <a:off x="12320540" y="9029700"/>
            <a:ext cx="11143526" cy="2315633"/>
          </a:xfrm>
          <a:prstGeom prst="rect">
            <a:avLst/>
          </a:prstGeom>
          <a:noFill/>
          <a:ln/>
        </p:spPr>
        <p:txBody>
          <a:bodyPr wrap="square" lIns="0" tIns="0" rIns="0" bIns="0" rtlCol="0" anchor="t"/>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Our mission is to offer outstanding service and convenience at an affordable price. We are committed to ensuring customer satisfaction through clean, comfortable stays, efficient operations, and innovative technology. By continuously improving our services, enhancing guest experiences, and expanding our presence, we aim to make StayInn the top choice for budget-conscious travelers.</a:t>
            </a:r>
            <a:endParaRPr lang="en-US" sz="2200" dirty="0"/>
          </a:p>
        </p:txBody>
      </p:sp>
      <p:pic>
        <p:nvPicPr>
          <p:cNvPr id="25" name="Image 1" descr=" ">
            <a:extLst>
              <a:ext uri="{FF2B5EF4-FFF2-40B4-BE49-F238E27FC236}">
                <a16:creationId xmlns:a16="http://schemas.microsoft.com/office/drawing/2014/main" id="{529D2D84-3A40-152D-1263-EA8667DD5A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F55D2EE7-2228-8B34-722E-512AA10A3A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24387175" cy="13717786"/>
          </a:xfrm>
          <a:prstGeom prst="rect">
            <a:avLst/>
          </a:prstGeom>
        </p:spPr>
      </p:pic>
      <p:sp>
        <p:nvSpPr>
          <p:cNvPr id="3" name="Shape 0"/>
          <p:cNvSpPr/>
          <p:nvPr/>
        </p:nvSpPr>
        <p:spPr>
          <a:xfrm>
            <a:off x="1016127" y="952500"/>
            <a:ext cx="22240480" cy="749300"/>
          </a:xfrm>
          <a:prstGeom prst="rect">
            <a:avLst/>
          </a:prstGeom>
          <a:noFill/>
          <a:ln/>
        </p:spPr>
        <p:txBody>
          <a:bodyPr/>
          <a:lstStyle/>
          <a:p>
            <a:endParaRPr lang="en-ID"/>
          </a:p>
        </p:txBody>
      </p:sp>
      <p:sp>
        <p:nvSpPr>
          <p:cNvPr id="4" name="Text 1"/>
          <p:cNvSpPr/>
          <p:nvPr/>
        </p:nvSpPr>
        <p:spPr>
          <a:xfrm>
            <a:off x="1016127" y="905933"/>
            <a:ext cx="9670142" cy="880533"/>
          </a:xfrm>
          <a:prstGeom prst="rect">
            <a:avLst/>
          </a:prstGeom>
          <a:noFill/>
          <a:ln/>
        </p:spPr>
        <p:txBody>
          <a:bodyPr wrap="square" lIns="0" tIns="0" rIns="0" bIns="0" rtlCol="0" anchor="ctr"/>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Who Uses StayInn &amp; What They Look For</a:t>
            </a:r>
            <a:endParaRPr lang="en-US" sz="4000" dirty="0"/>
          </a:p>
        </p:txBody>
      </p:sp>
      <p:sp>
        <p:nvSpPr>
          <p:cNvPr id="5" name="Shape 2"/>
          <p:cNvSpPr/>
          <p:nvPr/>
        </p:nvSpPr>
        <p:spPr>
          <a:xfrm>
            <a:off x="20678184" y="952500"/>
            <a:ext cx="2578422" cy="749300"/>
          </a:xfrm>
          <a:prstGeom prst="roundRect">
            <a:avLst>
              <a:gd name="adj" fmla="val 68339"/>
            </a:avLst>
          </a:prstGeom>
          <a:noFill/>
          <a:ln w="25400">
            <a:solidFill>
              <a:srgbClr val="F6F6F6"/>
            </a:solidFill>
            <a:prstDash val="solid"/>
          </a:ln>
        </p:spPr>
        <p:txBody>
          <a:bodyPr/>
          <a:lstStyle/>
          <a:p>
            <a:endParaRPr lang="en-ID"/>
          </a:p>
        </p:txBody>
      </p:sp>
      <p:sp>
        <p:nvSpPr>
          <p:cNvPr id="6" name="Text 3"/>
          <p:cNvSpPr/>
          <p:nvPr/>
        </p:nvSpPr>
        <p:spPr>
          <a:xfrm>
            <a:off x="21579997" y="1174750"/>
            <a:ext cx="859474"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Target</a:t>
            </a:r>
            <a:endParaRPr lang="en-US" sz="2000" dirty="0"/>
          </a:p>
        </p:txBody>
      </p:sp>
      <p:sp>
        <p:nvSpPr>
          <p:cNvPr id="7" name="Shape 4"/>
          <p:cNvSpPr/>
          <p:nvPr/>
        </p:nvSpPr>
        <p:spPr>
          <a:xfrm>
            <a:off x="1016127" y="12522200"/>
            <a:ext cx="22354794" cy="736600"/>
          </a:xfrm>
          <a:prstGeom prst="rect">
            <a:avLst/>
          </a:prstGeom>
          <a:noFill/>
          <a:ln/>
        </p:spPr>
        <p:txBody>
          <a:bodyPr/>
          <a:lstStyle/>
          <a:p>
            <a:endParaRPr lang="en-ID"/>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2484100"/>
            <a:ext cx="22354794" cy="38103"/>
          </a:xfrm>
          <a:prstGeom prst="rect">
            <a:avLst/>
          </a:prstGeom>
        </p:spPr>
      </p:pic>
      <p:sp>
        <p:nvSpPr>
          <p:cNvPr id="9" name="Shape 5"/>
          <p:cNvSpPr/>
          <p:nvPr/>
        </p:nvSpPr>
        <p:spPr>
          <a:xfrm>
            <a:off x="1016127" y="12941300"/>
            <a:ext cx="22354794" cy="317500"/>
          </a:xfrm>
          <a:prstGeom prst="rect">
            <a:avLst/>
          </a:prstGeom>
          <a:noFill/>
          <a:ln/>
        </p:spPr>
        <p:txBody>
          <a:bodyPr/>
          <a:lstStyle/>
          <a:p>
            <a:endParaRPr lang="en-ID"/>
          </a:p>
        </p:txBody>
      </p:sp>
      <p:sp>
        <p:nvSpPr>
          <p:cNvPr id="10" name="Shape 6"/>
          <p:cNvSpPr/>
          <p:nvPr/>
        </p:nvSpPr>
        <p:spPr>
          <a:xfrm>
            <a:off x="1016127" y="12979400"/>
            <a:ext cx="1790924" cy="241300"/>
          </a:xfrm>
          <a:prstGeom prst="rect">
            <a:avLst/>
          </a:prstGeom>
          <a:noFill/>
          <a:ln/>
        </p:spPr>
        <p:txBody>
          <a:bodyPr/>
          <a:lstStyle/>
          <a:p>
            <a:endParaRPr lang="en-ID"/>
          </a:p>
        </p:txBody>
      </p:sp>
      <p:sp>
        <p:nvSpPr>
          <p:cNvPr id="12" name="Text 7"/>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3" name="Text 8"/>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04</a:t>
            </a:r>
            <a:endParaRPr lang="en-US" sz="2000" dirty="0"/>
          </a:p>
        </p:txBody>
      </p:sp>
      <p:sp>
        <p:nvSpPr>
          <p:cNvPr id="14" name="Shape 9"/>
          <p:cNvSpPr/>
          <p:nvPr/>
        </p:nvSpPr>
        <p:spPr>
          <a:xfrm>
            <a:off x="1016127" y="3175000"/>
            <a:ext cx="22354794" cy="8636000"/>
          </a:xfrm>
          <a:prstGeom prst="rect">
            <a:avLst/>
          </a:prstGeom>
          <a:noFill/>
          <a:ln/>
        </p:spPr>
        <p:txBody>
          <a:bodyPr/>
          <a:lstStyle/>
          <a:p>
            <a:endParaRPr lang="en-ID"/>
          </a:p>
        </p:txBody>
      </p:sp>
      <p:sp>
        <p:nvSpPr>
          <p:cNvPr id="15" name="Text 10"/>
          <p:cNvSpPr/>
          <p:nvPr/>
        </p:nvSpPr>
        <p:spPr>
          <a:xfrm>
            <a:off x="1016127" y="3175000"/>
            <a:ext cx="8992724" cy="3124200"/>
          </a:xfrm>
          <a:prstGeom prst="rect">
            <a:avLst/>
          </a:prstGeom>
          <a:noFill/>
          <a:ln/>
        </p:spPr>
        <p:txBody>
          <a:bodyPr wrap="square" lIns="0" tIns="0" rIns="0" bIns="0" rtlCol="0" anchor="t"/>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Understanding Our Customers</a:t>
            </a:r>
            <a:endParaRPr lang="en-US" sz="9000" dirty="0"/>
          </a:p>
        </p:txBody>
      </p:sp>
      <p:sp>
        <p:nvSpPr>
          <p:cNvPr id="16" name="Shape 11"/>
          <p:cNvSpPr/>
          <p:nvPr/>
        </p:nvSpPr>
        <p:spPr>
          <a:xfrm>
            <a:off x="10593124" y="3175000"/>
            <a:ext cx="12777797" cy="8636000"/>
          </a:xfrm>
          <a:prstGeom prst="rect">
            <a:avLst/>
          </a:prstGeom>
          <a:noFill/>
          <a:ln/>
        </p:spPr>
        <p:txBody>
          <a:bodyPr/>
          <a:lstStyle/>
          <a:p>
            <a:endParaRPr lang="en-ID"/>
          </a:p>
        </p:txBody>
      </p:sp>
      <p:sp>
        <p:nvSpPr>
          <p:cNvPr id="17" name="Text 12"/>
          <p:cNvSpPr/>
          <p:nvPr/>
        </p:nvSpPr>
        <p:spPr>
          <a:xfrm>
            <a:off x="10593124" y="3175000"/>
            <a:ext cx="12896345" cy="20997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Understanding who books with StayInn helps us tailor our services—whether it’s budget travelers looking for affordability, business professionals needing convenience, or families seeking comfort. Our data-driven approach ensures a seamless experience for every guest</a:t>
            </a:r>
            <a:endParaRPr lang="en-US" sz="2800" dirty="0"/>
          </a:p>
        </p:txBody>
      </p:sp>
      <p:sp>
        <p:nvSpPr>
          <p:cNvPr id="18" name="Shape 13"/>
          <p:cNvSpPr/>
          <p:nvPr/>
        </p:nvSpPr>
        <p:spPr>
          <a:xfrm>
            <a:off x="10593124" y="5994400"/>
            <a:ext cx="12663483" cy="5816600"/>
          </a:xfrm>
          <a:prstGeom prst="rect">
            <a:avLst/>
          </a:prstGeom>
          <a:noFill/>
          <a:ln/>
        </p:spPr>
        <p:txBody>
          <a:bodyPr/>
          <a:lstStyle/>
          <a:p>
            <a:endParaRPr lang="en-ID"/>
          </a:p>
        </p:txBody>
      </p:sp>
      <p:sp>
        <p:nvSpPr>
          <p:cNvPr id="19" name="Shape 14"/>
          <p:cNvSpPr/>
          <p:nvPr/>
        </p:nvSpPr>
        <p:spPr>
          <a:xfrm>
            <a:off x="10593124" y="5994400"/>
            <a:ext cx="6185673" cy="2768600"/>
          </a:xfrm>
          <a:prstGeom prst="roundRect">
            <a:avLst>
              <a:gd name="adj" fmla="val 9248"/>
            </a:avLst>
          </a:prstGeom>
          <a:solidFill>
            <a:srgbClr val="F6F6F6">
              <a:alpha val="10000"/>
            </a:srgbClr>
          </a:solidFill>
          <a:ln/>
        </p:spPr>
        <p:txBody>
          <a:bodyPr/>
          <a:lstStyle/>
          <a:p>
            <a:endParaRPr lang="en-ID"/>
          </a:p>
        </p:txBody>
      </p:sp>
      <p:sp>
        <p:nvSpPr>
          <p:cNvPr id="20" name="Shape 15"/>
          <p:cNvSpPr/>
          <p:nvPr/>
        </p:nvSpPr>
        <p:spPr>
          <a:xfrm>
            <a:off x="10961470" y="6388100"/>
            <a:ext cx="5448981" cy="1981200"/>
          </a:xfrm>
          <a:prstGeom prst="rect">
            <a:avLst/>
          </a:prstGeom>
          <a:noFill/>
          <a:ln/>
        </p:spPr>
        <p:txBody>
          <a:bodyPr/>
          <a:lstStyle/>
          <a:p>
            <a:endParaRPr lang="en-ID"/>
          </a:p>
        </p:txBody>
      </p:sp>
      <p:sp>
        <p:nvSpPr>
          <p:cNvPr id="21" name="Text 16"/>
          <p:cNvSpPr/>
          <p:nvPr/>
        </p:nvSpPr>
        <p:spPr>
          <a:xfrm>
            <a:off x="10961470" y="6294967"/>
            <a:ext cx="5542126" cy="486833"/>
          </a:xfrm>
          <a:prstGeom prst="rect">
            <a:avLst/>
          </a:prstGeom>
          <a:noFill/>
          <a:ln/>
        </p:spPr>
        <p:txBody>
          <a:bodyPr wrap="square" lIns="0" tIns="0" rIns="0" bIns="0" rtlCol="0" anchor="b"/>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Top Booking Motivations</a:t>
            </a:r>
            <a:endParaRPr lang="en-US" sz="2200" dirty="0"/>
          </a:p>
        </p:txBody>
      </p:sp>
      <p:sp>
        <p:nvSpPr>
          <p:cNvPr id="22" name="Text 17"/>
          <p:cNvSpPr/>
          <p:nvPr/>
        </p:nvSpPr>
        <p:spPr>
          <a:xfrm>
            <a:off x="10961470" y="6942667"/>
            <a:ext cx="5542126" cy="1426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Affordability (60%)</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Location (25%) </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Loyalty Perks (15%) </a:t>
            </a:r>
            <a:endParaRPr lang="en-US" sz="2200" dirty="0"/>
          </a:p>
        </p:txBody>
      </p:sp>
      <p:sp>
        <p:nvSpPr>
          <p:cNvPr id="23" name="Shape 18"/>
          <p:cNvSpPr/>
          <p:nvPr/>
        </p:nvSpPr>
        <p:spPr>
          <a:xfrm>
            <a:off x="17070934" y="5994400"/>
            <a:ext cx="6185673" cy="2755900"/>
          </a:xfrm>
          <a:prstGeom prst="roundRect">
            <a:avLst>
              <a:gd name="adj" fmla="val 9290"/>
            </a:avLst>
          </a:prstGeom>
          <a:solidFill>
            <a:srgbClr val="F6F6F6">
              <a:alpha val="10000"/>
            </a:srgbClr>
          </a:solidFill>
          <a:ln/>
        </p:spPr>
        <p:txBody>
          <a:bodyPr/>
          <a:lstStyle/>
          <a:p>
            <a:endParaRPr lang="en-ID"/>
          </a:p>
        </p:txBody>
      </p:sp>
      <p:sp>
        <p:nvSpPr>
          <p:cNvPr id="24" name="Shape 19"/>
          <p:cNvSpPr/>
          <p:nvPr/>
        </p:nvSpPr>
        <p:spPr>
          <a:xfrm>
            <a:off x="17432929" y="6381750"/>
            <a:ext cx="5461683" cy="1981200"/>
          </a:xfrm>
          <a:prstGeom prst="rect">
            <a:avLst/>
          </a:prstGeom>
          <a:noFill/>
          <a:ln/>
        </p:spPr>
        <p:txBody>
          <a:bodyPr/>
          <a:lstStyle/>
          <a:p>
            <a:endParaRPr lang="en-ID"/>
          </a:p>
        </p:txBody>
      </p:sp>
      <p:sp>
        <p:nvSpPr>
          <p:cNvPr id="25" name="Text 20"/>
          <p:cNvSpPr/>
          <p:nvPr/>
        </p:nvSpPr>
        <p:spPr>
          <a:xfrm>
            <a:off x="17432929" y="6288617"/>
            <a:ext cx="5554828" cy="486833"/>
          </a:xfrm>
          <a:prstGeom prst="rect">
            <a:avLst/>
          </a:prstGeom>
          <a:noFill/>
          <a:ln/>
        </p:spPr>
        <p:txBody>
          <a:bodyPr wrap="square" lIns="0" tIns="0" rIns="0" bIns="0" rtlCol="0" anchor="b"/>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Device Usage</a:t>
            </a:r>
            <a:endParaRPr lang="en-US" sz="2200" dirty="0"/>
          </a:p>
        </p:txBody>
      </p:sp>
      <p:sp>
        <p:nvSpPr>
          <p:cNvPr id="26" name="Text 21"/>
          <p:cNvSpPr/>
          <p:nvPr/>
        </p:nvSpPr>
        <p:spPr>
          <a:xfrm>
            <a:off x="17432929" y="6936317"/>
            <a:ext cx="5554828" cy="1426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Mobile App (75%) </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Website (20%) </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Desktop (5%) </a:t>
            </a:r>
            <a:endParaRPr lang="en-US" sz="2200" dirty="0"/>
          </a:p>
        </p:txBody>
      </p:sp>
      <p:sp>
        <p:nvSpPr>
          <p:cNvPr id="27" name="Shape 22"/>
          <p:cNvSpPr/>
          <p:nvPr/>
        </p:nvSpPr>
        <p:spPr>
          <a:xfrm>
            <a:off x="10593124" y="9055100"/>
            <a:ext cx="6185673" cy="2755900"/>
          </a:xfrm>
          <a:prstGeom prst="roundRect">
            <a:avLst>
              <a:gd name="adj" fmla="val 9290"/>
            </a:avLst>
          </a:prstGeom>
          <a:solidFill>
            <a:srgbClr val="F6F6F6">
              <a:alpha val="10000"/>
            </a:srgbClr>
          </a:solidFill>
          <a:ln/>
        </p:spPr>
        <p:txBody>
          <a:bodyPr/>
          <a:lstStyle/>
          <a:p>
            <a:endParaRPr lang="en-ID"/>
          </a:p>
        </p:txBody>
      </p:sp>
      <p:sp>
        <p:nvSpPr>
          <p:cNvPr id="28" name="Shape 23"/>
          <p:cNvSpPr/>
          <p:nvPr/>
        </p:nvSpPr>
        <p:spPr>
          <a:xfrm>
            <a:off x="10961470" y="9442450"/>
            <a:ext cx="5448981" cy="1981200"/>
          </a:xfrm>
          <a:prstGeom prst="rect">
            <a:avLst/>
          </a:prstGeom>
          <a:noFill/>
          <a:ln/>
        </p:spPr>
        <p:txBody>
          <a:bodyPr/>
          <a:lstStyle/>
          <a:p>
            <a:endParaRPr lang="en-ID"/>
          </a:p>
        </p:txBody>
      </p:sp>
      <p:sp>
        <p:nvSpPr>
          <p:cNvPr id="29" name="Text 24"/>
          <p:cNvSpPr/>
          <p:nvPr/>
        </p:nvSpPr>
        <p:spPr>
          <a:xfrm>
            <a:off x="10961470" y="9349317"/>
            <a:ext cx="5542126" cy="486833"/>
          </a:xfrm>
          <a:prstGeom prst="rect">
            <a:avLst/>
          </a:prstGeom>
          <a:noFill/>
          <a:ln/>
        </p:spPr>
        <p:txBody>
          <a:bodyPr wrap="square" lIns="0" tIns="0" rIns="0" bIns="0" rtlCol="0" anchor="b"/>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Age Groups</a:t>
            </a:r>
            <a:endParaRPr lang="en-US" sz="2200" dirty="0"/>
          </a:p>
        </p:txBody>
      </p:sp>
      <p:sp>
        <p:nvSpPr>
          <p:cNvPr id="30" name="Text 25"/>
          <p:cNvSpPr/>
          <p:nvPr/>
        </p:nvSpPr>
        <p:spPr>
          <a:xfrm>
            <a:off x="10961470" y="9997017"/>
            <a:ext cx="5542126" cy="1426633"/>
          </a:xfrm>
          <a:prstGeom prst="rect">
            <a:avLst/>
          </a:prstGeom>
          <a:noFill/>
          <a:ln/>
        </p:spPr>
        <p:txBody>
          <a:bodyPr wrap="square" lIns="0" tIns="0" rIns="0" bIns="0" rtlCol="0" anchor="b"/>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18-25 years (35%)</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26-40 years (45%) </a:t>
            </a:r>
            <a:endParaRPr lang="en-US" sz="2200" dirty="0"/>
          </a:p>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41+ years (20%) </a:t>
            </a:r>
            <a:endParaRPr lang="en-US" sz="2200" dirty="0"/>
          </a:p>
        </p:txBody>
      </p:sp>
      <p:pic>
        <p:nvPicPr>
          <p:cNvPr id="31" name="Image 1" descr=" ">
            <a:extLst>
              <a:ext uri="{FF2B5EF4-FFF2-40B4-BE49-F238E27FC236}">
                <a16:creationId xmlns:a16="http://schemas.microsoft.com/office/drawing/2014/main" id="{C9E877DA-7121-B217-1D89-D61B3734C3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6127" y="13004800"/>
            <a:ext cx="254032" cy="190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6F6F6"/>
        </a:solidFill>
        <a:effectLst/>
      </p:bgPr>
    </p:bg>
    <p:spTree>
      <p:nvGrpSpPr>
        <p:cNvPr id="1" name=""/>
        <p:cNvGrpSpPr/>
        <p:nvPr/>
      </p:nvGrpSpPr>
      <p:grpSpPr>
        <a:xfrm>
          <a:off x="0" y="0"/>
          <a:ext cx="0" cy="0"/>
          <a:chOff x="0" y="0"/>
          <a:chExt cx="0" cy="0"/>
        </a:xfrm>
      </p:grpSpPr>
      <p:sp>
        <p:nvSpPr>
          <p:cNvPr id="2" name="Shape 0"/>
          <p:cNvSpPr/>
          <p:nvPr/>
        </p:nvSpPr>
        <p:spPr>
          <a:xfrm>
            <a:off x="1016127" y="7353300"/>
            <a:ext cx="8116314" cy="4140200"/>
          </a:xfrm>
          <a:prstGeom prst="rect">
            <a:avLst/>
          </a:prstGeom>
          <a:noFill/>
          <a:ln/>
        </p:spPr>
        <p:txBody>
          <a:bodyPr/>
          <a:lstStyle/>
          <a:p>
            <a:endParaRPr lang="en-ID"/>
          </a:p>
        </p:txBody>
      </p:sp>
      <p:sp>
        <p:nvSpPr>
          <p:cNvPr id="3" name="Text 1"/>
          <p:cNvSpPr/>
          <p:nvPr/>
        </p:nvSpPr>
        <p:spPr>
          <a:xfrm>
            <a:off x="1016127" y="7353300"/>
            <a:ext cx="8497362" cy="3124200"/>
          </a:xfrm>
          <a:prstGeom prst="rect">
            <a:avLst/>
          </a:prstGeom>
          <a:noFill/>
          <a:ln/>
        </p:spPr>
        <p:txBody>
          <a:bodyPr wrap="square" lIns="0" tIns="0" rIns="0" bIns="0" rtlCol="0" anchor="t"/>
          <a:lstStyle/>
          <a:p>
            <a:pPr marL="0" indent="0" algn="l">
              <a:lnSpc>
                <a:spcPts val="10800"/>
              </a:lnSpc>
              <a:buNone/>
            </a:pPr>
            <a:r>
              <a:rPr lang="en-US" sz="9000" dirty="0">
                <a:solidFill>
                  <a:srgbClr val="000001">
                    <a:alpha val="100000"/>
                  </a:srgbClr>
                </a:solidFill>
                <a:latin typeface="Inter Semi Bold" pitchFamily="34" charset="0"/>
                <a:ea typeface="Inter Semi Bold" pitchFamily="34" charset="-122"/>
                <a:cs typeface="Inter Semi Bold" pitchFamily="34" charset="-120"/>
              </a:rPr>
              <a:t>Revenue and Profit Analysis</a:t>
            </a:r>
            <a:endParaRPr lang="en-US" sz="9000" dirty="0"/>
          </a:p>
        </p:txBody>
      </p:sp>
      <p:sp>
        <p:nvSpPr>
          <p:cNvPr id="4" name="Text 2"/>
          <p:cNvSpPr/>
          <p:nvPr/>
        </p:nvSpPr>
        <p:spPr>
          <a:xfrm>
            <a:off x="1016127" y="10502900"/>
            <a:ext cx="8234863" cy="1109133"/>
          </a:xfrm>
          <a:prstGeom prst="rect">
            <a:avLst/>
          </a:prstGeom>
          <a:noFill/>
          <a:ln/>
        </p:spPr>
        <p:txBody>
          <a:bodyPr wrap="square" lIns="0" tIns="0" rIns="0" bIns="0" rtlCol="0" anchor="t"/>
          <a:lstStyle/>
          <a:p>
            <a:pPr marL="0" indent="0" algn="l">
              <a:lnSpc>
                <a:spcPts val="3920"/>
              </a:lnSpc>
              <a:buNone/>
            </a:pPr>
            <a:r>
              <a:rPr lang="en-US" sz="2800" dirty="0">
                <a:solidFill>
                  <a:srgbClr val="000001">
                    <a:alpha val="100000"/>
                  </a:srgbClr>
                </a:solidFill>
                <a:latin typeface="Plus Jakarta Sans Regular" pitchFamily="34" charset="0"/>
                <a:ea typeface="Plus Jakarta Sans Regular" pitchFamily="34" charset="-122"/>
                <a:cs typeface="Plus Jakarta Sans Regular" pitchFamily="34" charset="-120"/>
              </a:rPr>
              <a:t>A Breakdown of StayInn’s</a:t>
            </a:r>
            <a:endParaRPr lang="en-US" sz="2800" dirty="0"/>
          </a:p>
          <a:p>
            <a:pPr marL="0" indent="0" algn="l">
              <a:lnSpc>
                <a:spcPts val="3920"/>
              </a:lnSpc>
              <a:buNone/>
            </a:pPr>
            <a:r>
              <a:rPr lang="en-US" sz="2800" dirty="0">
                <a:solidFill>
                  <a:srgbClr val="000001">
                    <a:alpha val="100000"/>
                  </a:srgbClr>
                </a:solidFill>
                <a:latin typeface="Plus Jakarta Sans Regular" pitchFamily="34" charset="0"/>
                <a:ea typeface="Plus Jakarta Sans Regular" pitchFamily="34" charset="-122"/>
                <a:cs typeface="Plus Jakarta Sans Regular" pitchFamily="34" charset="-120"/>
              </a:rPr>
              <a:t>Revenue Sources &amp; Financial Performance</a:t>
            </a:r>
            <a:endParaRPr lang="en-US" sz="2800" dirty="0"/>
          </a:p>
        </p:txBody>
      </p:sp>
      <p:sp>
        <p:nvSpPr>
          <p:cNvPr id="5" name="Shape 3"/>
          <p:cNvSpPr/>
          <p:nvPr/>
        </p:nvSpPr>
        <p:spPr>
          <a:xfrm>
            <a:off x="1016127" y="12522200"/>
            <a:ext cx="22354794" cy="736600"/>
          </a:xfrm>
          <a:prstGeom prst="rect">
            <a:avLst/>
          </a:prstGeom>
          <a:noFill/>
          <a:ln/>
        </p:spPr>
        <p:txBody>
          <a:bodyPr/>
          <a:lstStyle/>
          <a:p>
            <a:endParaRPr lang="en-ID"/>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3"/>
          </a:xfrm>
          <a:prstGeom prst="rect">
            <a:avLst/>
          </a:prstGeom>
        </p:spPr>
      </p:pic>
      <p:sp>
        <p:nvSpPr>
          <p:cNvPr id="7" name="Shape 4"/>
          <p:cNvSpPr/>
          <p:nvPr/>
        </p:nvSpPr>
        <p:spPr>
          <a:xfrm>
            <a:off x="1016127" y="12941300"/>
            <a:ext cx="22354794" cy="317500"/>
          </a:xfrm>
          <a:prstGeom prst="rect">
            <a:avLst/>
          </a:prstGeom>
          <a:noFill/>
          <a:ln/>
        </p:spPr>
        <p:txBody>
          <a:bodyPr/>
          <a:lstStyle/>
          <a:p>
            <a:endParaRPr lang="en-ID"/>
          </a:p>
        </p:txBody>
      </p:sp>
      <p:sp>
        <p:nvSpPr>
          <p:cNvPr id="8" name="Shape 5"/>
          <p:cNvSpPr/>
          <p:nvPr/>
        </p:nvSpPr>
        <p:spPr>
          <a:xfrm>
            <a:off x="1016127" y="12979400"/>
            <a:ext cx="1790924" cy="241300"/>
          </a:xfrm>
          <a:prstGeom prst="rect">
            <a:avLst/>
          </a:prstGeom>
          <a:noFill/>
          <a:ln/>
        </p:spPr>
        <p:txBody>
          <a:bodyPr/>
          <a:lstStyle/>
          <a:p>
            <a:endParaRPr lang="en-ID"/>
          </a:p>
        </p:txBody>
      </p:sp>
      <p:pic>
        <p:nvPicPr>
          <p:cNvPr id="9"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10" name="Text 6"/>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1" name="Text 7"/>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000001">
                    <a:alpha val="100000"/>
                  </a:srgbClr>
                </a:solidFill>
                <a:latin typeface="Plus Jakarta Sans Regular" pitchFamily="34" charset="0"/>
                <a:ea typeface="Plus Jakarta Sans Regular" pitchFamily="34" charset="-122"/>
                <a:cs typeface="Plus Jakarta Sans Regular" pitchFamily="34" charset="-120"/>
              </a:rPr>
              <a:t>Page 05</a:t>
            </a:r>
            <a:endParaRPr lang="en-US" sz="2000" dirty="0"/>
          </a:p>
        </p:txBody>
      </p:sp>
      <p:sp>
        <p:nvSpPr>
          <p:cNvPr id="12" name="Shape 8"/>
          <p:cNvSpPr/>
          <p:nvPr/>
        </p:nvSpPr>
        <p:spPr>
          <a:xfrm>
            <a:off x="1016127" y="952500"/>
            <a:ext cx="2578422" cy="749300"/>
          </a:xfrm>
          <a:prstGeom prst="roundRect">
            <a:avLst>
              <a:gd name="adj" fmla="val 68339"/>
            </a:avLst>
          </a:prstGeom>
          <a:solidFill>
            <a:srgbClr val="000001">
              <a:alpha val="100000"/>
            </a:srgbClr>
          </a:solidFill>
          <a:ln/>
        </p:spPr>
        <p:txBody>
          <a:bodyPr/>
          <a:lstStyle/>
          <a:p>
            <a:endParaRPr lang="en-ID"/>
          </a:p>
        </p:txBody>
      </p:sp>
      <p:sp>
        <p:nvSpPr>
          <p:cNvPr id="13" name="Text 9"/>
          <p:cNvSpPr/>
          <p:nvPr/>
        </p:nvSpPr>
        <p:spPr>
          <a:xfrm>
            <a:off x="1975097" y="1174750"/>
            <a:ext cx="745160"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Profit</a:t>
            </a:r>
            <a:endParaRPr lang="en-US" sz="2000" dirty="0"/>
          </a:p>
        </p:txBody>
      </p:sp>
      <p:sp>
        <p:nvSpPr>
          <p:cNvPr id="14" name="Shape 10"/>
          <p:cNvSpPr/>
          <p:nvPr/>
        </p:nvSpPr>
        <p:spPr>
          <a:xfrm>
            <a:off x="12320540" y="927100"/>
            <a:ext cx="11088486" cy="11112500"/>
          </a:xfrm>
          <a:prstGeom prst="rect">
            <a:avLst/>
          </a:prstGeom>
          <a:noFill/>
          <a:ln/>
        </p:spPr>
        <p:txBody>
          <a:bodyPr/>
          <a:lstStyle/>
          <a:p>
            <a:endParaRPr lang="en-ID"/>
          </a:p>
        </p:txBody>
      </p:sp>
      <p:sp>
        <p:nvSpPr>
          <p:cNvPr id="15" name="Shape 11"/>
          <p:cNvSpPr/>
          <p:nvPr/>
        </p:nvSpPr>
        <p:spPr>
          <a:xfrm>
            <a:off x="12320540" y="927100"/>
            <a:ext cx="11088486" cy="11112500"/>
          </a:xfrm>
          <a:prstGeom prst="rect">
            <a:avLst/>
          </a:prstGeom>
          <a:noFill/>
          <a:ln/>
        </p:spPr>
        <p:txBody>
          <a:bodyPr/>
          <a:lstStyle/>
          <a:p>
            <a:endParaRPr lang="en-ID"/>
          </a:p>
        </p:txBody>
      </p:sp>
      <p:sp>
        <p:nvSpPr>
          <p:cNvPr id="16" name="Shape 12"/>
          <p:cNvSpPr/>
          <p:nvPr/>
        </p:nvSpPr>
        <p:spPr>
          <a:xfrm>
            <a:off x="12320540" y="927100"/>
            <a:ext cx="11088486" cy="11112500"/>
          </a:xfrm>
          <a:prstGeom prst="rect">
            <a:avLst/>
          </a:prstGeom>
          <a:noFill/>
          <a:ln/>
        </p:spPr>
        <p:txBody>
          <a:bodyPr/>
          <a:lstStyle/>
          <a:p>
            <a:endParaRPr lang="en-ID"/>
          </a:p>
        </p:txBody>
      </p:sp>
      <p:pic>
        <p:nvPicPr>
          <p:cNvPr id="1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12476" y="419100"/>
            <a:ext cx="12104613" cy="12128500"/>
          </a:xfrm>
          <a:prstGeom prst="rect">
            <a:avLst/>
          </a:prstGeom>
        </p:spPr>
      </p:pic>
      <p:sp>
        <p:nvSpPr>
          <p:cNvPr id="18" name="Shape 13"/>
          <p:cNvSpPr/>
          <p:nvPr/>
        </p:nvSpPr>
        <p:spPr>
          <a:xfrm>
            <a:off x="16651781" y="1879600"/>
            <a:ext cx="2426003" cy="2133600"/>
          </a:xfrm>
          <a:prstGeom prst="rect">
            <a:avLst/>
          </a:prstGeom>
          <a:noFill/>
          <a:ln/>
        </p:spPr>
        <p:txBody>
          <a:bodyPr/>
          <a:lstStyle/>
          <a:p>
            <a:endParaRPr lang="en-ID"/>
          </a:p>
        </p:txBody>
      </p:sp>
      <p:sp>
        <p:nvSpPr>
          <p:cNvPr id="19" name="Text 14"/>
          <p:cNvSpPr/>
          <p:nvPr/>
        </p:nvSpPr>
        <p:spPr>
          <a:xfrm>
            <a:off x="16482427" y="1540933"/>
            <a:ext cx="2764712" cy="1710267"/>
          </a:xfrm>
          <a:prstGeom prst="rect">
            <a:avLst/>
          </a:prstGeom>
          <a:noFill/>
          <a:ln/>
        </p:spPr>
        <p:txBody>
          <a:bodyPr wrap="square" lIns="0" tIns="0" rIns="0" bIns="0" rtlCol="0" anchor="b"/>
          <a:lstStyle/>
          <a:p>
            <a:pPr marL="0" indent="0" algn="ctr">
              <a:lnSpc>
                <a:spcPts val="10400"/>
              </a:lnSpc>
              <a:buNone/>
            </a:pPr>
            <a:r>
              <a:rPr lang="en-US" sz="8000" dirty="0">
                <a:solidFill>
                  <a:srgbClr val="F6F6F6">
                    <a:alpha val="100000"/>
                  </a:srgbClr>
                </a:solidFill>
                <a:latin typeface="Plus Jakarta Sans Bold" pitchFamily="34" charset="0"/>
                <a:ea typeface="Plus Jakarta Sans Bold" pitchFamily="34" charset="-122"/>
                <a:cs typeface="Plus Jakarta Sans Bold" pitchFamily="34" charset="-120"/>
              </a:rPr>
              <a:t>15%</a:t>
            </a:r>
            <a:endParaRPr lang="en-US" sz="8000" dirty="0"/>
          </a:p>
        </p:txBody>
      </p:sp>
      <p:sp>
        <p:nvSpPr>
          <p:cNvPr id="20" name="Text 15"/>
          <p:cNvSpPr/>
          <p:nvPr/>
        </p:nvSpPr>
        <p:spPr>
          <a:xfrm>
            <a:off x="16600975" y="3149600"/>
            <a:ext cx="2527616" cy="863600"/>
          </a:xfrm>
          <a:prstGeom prst="rect">
            <a:avLst/>
          </a:prstGeom>
          <a:noFill/>
          <a:ln/>
        </p:spPr>
        <p:txBody>
          <a:bodyPr wrap="square" lIns="0" tIns="0" rIns="0" bIns="0" rtlCol="0" anchor="b"/>
          <a:lstStyle/>
          <a:p>
            <a:pPr marL="0" indent="0" algn="ctr">
              <a:lnSpc>
                <a:spcPts val="312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Food and Beverage Sales </a:t>
            </a:r>
            <a:endParaRPr lang="en-US" sz="2400" dirty="0"/>
          </a:p>
        </p:txBody>
      </p:sp>
      <p:sp>
        <p:nvSpPr>
          <p:cNvPr id="21" name="Shape 16"/>
          <p:cNvSpPr/>
          <p:nvPr/>
        </p:nvSpPr>
        <p:spPr>
          <a:xfrm>
            <a:off x="14174972" y="4660900"/>
            <a:ext cx="7379622" cy="7378700"/>
          </a:xfrm>
          <a:prstGeom prst="roundRect">
            <a:avLst>
              <a:gd name="adj" fmla="val 49941"/>
            </a:avLst>
          </a:prstGeom>
          <a:solidFill>
            <a:srgbClr val="F6F6F6">
              <a:alpha val="20000"/>
            </a:srgbClr>
          </a:solidFill>
          <a:ln/>
        </p:spPr>
        <p:txBody>
          <a:bodyPr/>
          <a:lstStyle/>
          <a:p>
            <a:endParaRPr lang="en-ID"/>
          </a:p>
        </p:txBody>
      </p:sp>
      <p:sp>
        <p:nvSpPr>
          <p:cNvPr id="22" name="Shape 17"/>
          <p:cNvSpPr/>
          <p:nvPr/>
        </p:nvSpPr>
        <p:spPr>
          <a:xfrm>
            <a:off x="16600975" y="5613400"/>
            <a:ext cx="2514914" cy="1739900"/>
          </a:xfrm>
          <a:prstGeom prst="rect">
            <a:avLst/>
          </a:prstGeom>
          <a:noFill/>
          <a:ln/>
        </p:spPr>
        <p:txBody>
          <a:bodyPr/>
          <a:lstStyle/>
          <a:p>
            <a:endParaRPr lang="en-ID"/>
          </a:p>
        </p:txBody>
      </p:sp>
      <p:sp>
        <p:nvSpPr>
          <p:cNvPr id="23" name="Text 18"/>
          <p:cNvSpPr/>
          <p:nvPr/>
        </p:nvSpPr>
        <p:spPr>
          <a:xfrm>
            <a:off x="16431620" y="5274733"/>
            <a:ext cx="2853623" cy="1710267"/>
          </a:xfrm>
          <a:prstGeom prst="rect">
            <a:avLst/>
          </a:prstGeom>
          <a:noFill/>
          <a:ln/>
        </p:spPr>
        <p:txBody>
          <a:bodyPr wrap="square" lIns="0" tIns="0" rIns="0" bIns="0" rtlCol="0" anchor="b"/>
          <a:lstStyle/>
          <a:p>
            <a:pPr marL="0" indent="0" algn="ctr">
              <a:lnSpc>
                <a:spcPts val="10400"/>
              </a:lnSpc>
              <a:buNone/>
            </a:pPr>
            <a:r>
              <a:rPr lang="en-US" sz="8000" dirty="0">
                <a:solidFill>
                  <a:srgbClr val="F6F6F6">
                    <a:alpha val="100000"/>
                  </a:srgbClr>
                </a:solidFill>
                <a:latin typeface="Plus Jakarta Sans Bold" pitchFamily="34" charset="0"/>
                <a:ea typeface="Plus Jakarta Sans Bold" pitchFamily="34" charset="-122"/>
                <a:cs typeface="Plus Jakarta Sans Bold" pitchFamily="34" charset="-120"/>
              </a:rPr>
              <a:t>80%</a:t>
            </a:r>
            <a:endParaRPr lang="en-US" sz="8000" dirty="0"/>
          </a:p>
        </p:txBody>
      </p:sp>
      <p:sp>
        <p:nvSpPr>
          <p:cNvPr id="24" name="Text 19"/>
          <p:cNvSpPr/>
          <p:nvPr/>
        </p:nvSpPr>
        <p:spPr>
          <a:xfrm>
            <a:off x="16550169" y="6883400"/>
            <a:ext cx="2616527" cy="469900"/>
          </a:xfrm>
          <a:prstGeom prst="rect">
            <a:avLst/>
          </a:prstGeom>
          <a:noFill/>
          <a:ln/>
        </p:spPr>
        <p:txBody>
          <a:bodyPr wrap="square" lIns="0" tIns="0" rIns="0" bIns="0" rtlCol="0" anchor="b"/>
          <a:lstStyle/>
          <a:p>
            <a:pPr marL="0" indent="0" algn="ctr">
              <a:lnSpc>
                <a:spcPts val="312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Room Bookings </a:t>
            </a:r>
            <a:endParaRPr lang="en-US" sz="2400" dirty="0"/>
          </a:p>
        </p:txBody>
      </p:sp>
      <p:sp>
        <p:nvSpPr>
          <p:cNvPr id="25" name="Shape 20"/>
          <p:cNvSpPr/>
          <p:nvPr/>
        </p:nvSpPr>
        <p:spPr>
          <a:xfrm>
            <a:off x="15838880" y="7975600"/>
            <a:ext cx="4064508" cy="4064000"/>
          </a:xfrm>
          <a:prstGeom prst="roundRect">
            <a:avLst>
              <a:gd name="adj" fmla="val 49950"/>
            </a:avLst>
          </a:prstGeom>
          <a:solidFill>
            <a:srgbClr val="F6F6F6">
              <a:alpha val="80000"/>
            </a:srgbClr>
          </a:solidFill>
          <a:ln/>
        </p:spPr>
        <p:txBody>
          <a:bodyPr/>
          <a:lstStyle/>
          <a:p>
            <a:endParaRPr lang="en-ID"/>
          </a:p>
        </p:txBody>
      </p:sp>
      <p:sp>
        <p:nvSpPr>
          <p:cNvPr id="26" name="Shape 21"/>
          <p:cNvSpPr/>
          <p:nvPr/>
        </p:nvSpPr>
        <p:spPr>
          <a:xfrm>
            <a:off x="16651781" y="8966200"/>
            <a:ext cx="2426003" cy="2070100"/>
          </a:xfrm>
          <a:prstGeom prst="rect">
            <a:avLst/>
          </a:prstGeom>
          <a:noFill/>
          <a:ln/>
        </p:spPr>
        <p:txBody>
          <a:bodyPr/>
          <a:lstStyle/>
          <a:p>
            <a:endParaRPr lang="en-ID"/>
          </a:p>
        </p:txBody>
      </p:sp>
      <p:sp>
        <p:nvSpPr>
          <p:cNvPr id="27" name="Text 22"/>
          <p:cNvSpPr/>
          <p:nvPr/>
        </p:nvSpPr>
        <p:spPr>
          <a:xfrm>
            <a:off x="16482427" y="8627533"/>
            <a:ext cx="2764712" cy="1710267"/>
          </a:xfrm>
          <a:prstGeom prst="rect">
            <a:avLst/>
          </a:prstGeom>
          <a:noFill/>
          <a:ln/>
        </p:spPr>
        <p:txBody>
          <a:bodyPr wrap="square" lIns="0" tIns="0" rIns="0" bIns="0" rtlCol="0" anchor="b"/>
          <a:lstStyle/>
          <a:p>
            <a:pPr marL="0" indent="0" algn="ctr">
              <a:lnSpc>
                <a:spcPts val="10400"/>
              </a:lnSpc>
              <a:buNone/>
            </a:pPr>
            <a:r>
              <a:rPr lang="en-US" sz="8000" dirty="0">
                <a:solidFill>
                  <a:srgbClr val="221EBD">
                    <a:alpha val="100000"/>
                  </a:srgbClr>
                </a:solidFill>
                <a:latin typeface="Plus Jakarta Sans SemiBold" pitchFamily="34" charset="0"/>
                <a:ea typeface="Plus Jakarta Sans SemiBold" pitchFamily="34" charset="-122"/>
                <a:cs typeface="Plus Jakarta Sans SemiBold" pitchFamily="34" charset="-120"/>
              </a:rPr>
              <a:t>5%</a:t>
            </a:r>
            <a:endParaRPr lang="en-US" sz="8000" dirty="0"/>
          </a:p>
        </p:txBody>
      </p:sp>
      <p:sp>
        <p:nvSpPr>
          <p:cNvPr id="28" name="Text 23"/>
          <p:cNvSpPr/>
          <p:nvPr/>
        </p:nvSpPr>
        <p:spPr>
          <a:xfrm>
            <a:off x="16600975" y="10248900"/>
            <a:ext cx="2527616" cy="787400"/>
          </a:xfrm>
          <a:prstGeom prst="rect">
            <a:avLst/>
          </a:prstGeom>
          <a:noFill/>
          <a:ln/>
        </p:spPr>
        <p:txBody>
          <a:bodyPr wrap="square" lIns="0" tIns="0" rIns="0" bIns="0" rtlCol="0" anchor="b"/>
          <a:lstStyle/>
          <a:p>
            <a:pPr marL="0" indent="0" algn="ctr">
              <a:lnSpc>
                <a:spcPts val="3120"/>
              </a:lnSpc>
              <a:buNone/>
            </a:pPr>
            <a:r>
              <a:rPr lang="en-US" sz="2400" dirty="0">
                <a:solidFill>
                  <a:srgbClr val="221EBD">
                    <a:alpha val="100000"/>
                  </a:srgbClr>
                </a:solidFill>
                <a:latin typeface="Plus Jakarta Sans Regular" pitchFamily="34" charset="0"/>
                <a:ea typeface="Plus Jakarta Sans Regular" pitchFamily="34" charset="-122"/>
                <a:cs typeface="Plus Jakarta Sans Regular" pitchFamily="34" charset="-120"/>
              </a:rPr>
              <a:t>Event Space Rentals</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1"/>
        </a:solidFill>
        <a:effectLst/>
      </p:bgPr>
    </p:bg>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17E4AC49-094C-3156-CF43-0816DB929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5631" y="1564216"/>
            <a:ext cx="16664483" cy="10440705"/>
          </a:xfrm>
          <a:prstGeom prst="rect">
            <a:avLst/>
          </a:prstGeom>
        </p:spPr>
      </p:pic>
      <p:sp>
        <p:nvSpPr>
          <p:cNvPr id="2" name="Shape 0"/>
          <p:cNvSpPr/>
          <p:nvPr/>
        </p:nvSpPr>
        <p:spPr>
          <a:xfrm>
            <a:off x="1016127" y="9525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3" name="Text 1"/>
          <p:cNvSpPr/>
          <p:nvPr/>
        </p:nvSpPr>
        <p:spPr>
          <a:xfrm>
            <a:off x="1594049" y="1174750"/>
            <a:ext cx="1507255"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Competitor</a:t>
            </a:r>
            <a:endParaRPr lang="en-US" sz="2000" dirty="0"/>
          </a:p>
        </p:txBody>
      </p:sp>
      <p:sp>
        <p:nvSpPr>
          <p:cNvPr id="4" name="Shape 2"/>
          <p:cNvSpPr/>
          <p:nvPr/>
        </p:nvSpPr>
        <p:spPr>
          <a:xfrm>
            <a:off x="1016127" y="1524000"/>
            <a:ext cx="22303988" cy="10439400"/>
          </a:xfrm>
          <a:prstGeom prst="rect">
            <a:avLst/>
          </a:prstGeom>
          <a:noFill/>
          <a:ln/>
        </p:spPr>
        <p:txBody>
          <a:bodyPr/>
          <a:lstStyle/>
          <a:p>
            <a:endParaRPr lang="en-ID"/>
          </a:p>
        </p:txBody>
      </p:sp>
      <p:sp>
        <p:nvSpPr>
          <p:cNvPr id="5" name="Shape 3"/>
          <p:cNvSpPr/>
          <p:nvPr/>
        </p:nvSpPr>
        <p:spPr>
          <a:xfrm>
            <a:off x="1016127" y="9321800"/>
            <a:ext cx="5118740" cy="2641600"/>
          </a:xfrm>
          <a:prstGeom prst="rect">
            <a:avLst/>
          </a:prstGeom>
          <a:noFill/>
          <a:ln/>
        </p:spPr>
        <p:txBody>
          <a:bodyPr/>
          <a:lstStyle/>
          <a:p>
            <a:endParaRPr lang="en-ID"/>
          </a:p>
        </p:txBody>
      </p:sp>
      <p:sp>
        <p:nvSpPr>
          <p:cNvPr id="6" name="Text 4"/>
          <p:cNvSpPr/>
          <p:nvPr/>
        </p:nvSpPr>
        <p:spPr>
          <a:xfrm>
            <a:off x="1016127" y="9321800"/>
            <a:ext cx="5237288" cy="6138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 vs. Competitors</a:t>
            </a:r>
            <a:endParaRPr lang="en-US" sz="2800" dirty="0"/>
          </a:p>
        </p:txBody>
      </p:sp>
      <p:sp>
        <p:nvSpPr>
          <p:cNvPr id="7" name="Text 5"/>
          <p:cNvSpPr/>
          <p:nvPr/>
        </p:nvSpPr>
        <p:spPr>
          <a:xfrm>
            <a:off x="1016127" y="10058400"/>
            <a:ext cx="4445556" cy="2095500"/>
          </a:xfrm>
          <a:prstGeom prst="rect">
            <a:avLst/>
          </a:prstGeom>
          <a:noFill/>
          <a:ln/>
        </p:spPr>
        <p:txBody>
          <a:bodyPr wrap="square" lIns="0" tIns="0" rIns="0" bIns="0" rtlCol="0" anchor="t"/>
          <a:lstStyle/>
          <a:p>
            <a:pPr marL="0" indent="0" algn="l">
              <a:lnSpc>
                <a:spcPts val="4950"/>
              </a:lnSpc>
              <a:buNone/>
            </a:pPr>
            <a:r>
              <a:rPr lang="en-US" sz="4500" kern="0" spc="-90" dirty="0">
                <a:solidFill>
                  <a:srgbClr val="F6F6F6">
                    <a:alpha val="100000"/>
                  </a:srgbClr>
                </a:solidFill>
                <a:latin typeface="Inter Semi Bold" pitchFamily="34" charset="0"/>
                <a:ea typeface="Inter Semi Bold" pitchFamily="34" charset="-122"/>
                <a:cs typeface="Inter Semi Bold" pitchFamily="34" charset="-120"/>
              </a:rPr>
              <a:t>A Comparative Market Assessment</a:t>
            </a:r>
            <a:endParaRPr lang="en-US" sz="4500" dirty="0"/>
          </a:p>
        </p:txBody>
      </p:sp>
      <p:sp>
        <p:nvSpPr>
          <p:cNvPr id="8" name="Shape 6"/>
          <p:cNvSpPr/>
          <p:nvPr/>
        </p:nvSpPr>
        <p:spPr>
          <a:xfrm>
            <a:off x="6655632" y="1524000"/>
            <a:ext cx="16664483" cy="10439400"/>
          </a:xfrm>
          <a:prstGeom prst="rect">
            <a:avLst/>
          </a:prstGeom>
          <a:noFill/>
          <a:ln/>
        </p:spPr>
        <p:txBody>
          <a:bodyPr/>
          <a:lstStyle/>
          <a:p>
            <a:endParaRPr lang="en-ID"/>
          </a:p>
        </p:txBody>
      </p:sp>
      <p:sp>
        <p:nvSpPr>
          <p:cNvPr id="12" name="Shape 7"/>
          <p:cNvSpPr/>
          <p:nvPr/>
        </p:nvSpPr>
        <p:spPr>
          <a:xfrm>
            <a:off x="7252606" y="1949738"/>
            <a:ext cx="15470534" cy="9587925"/>
          </a:xfrm>
          <a:prstGeom prst="rect">
            <a:avLst/>
          </a:prstGeom>
          <a:noFill/>
          <a:ln/>
        </p:spPr>
        <p:txBody>
          <a:bodyPr/>
          <a:lstStyle/>
          <a:p>
            <a:endParaRPr lang="en-ID"/>
          </a:p>
        </p:txBody>
      </p:sp>
      <p:sp>
        <p:nvSpPr>
          <p:cNvPr id="13" name="Shape 8"/>
          <p:cNvSpPr/>
          <p:nvPr/>
        </p:nvSpPr>
        <p:spPr>
          <a:xfrm>
            <a:off x="10961470" y="1949738"/>
            <a:ext cx="11761670" cy="1143000"/>
          </a:xfrm>
          <a:prstGeom prst="roundRect">
            <a:avLst>
              <a:gd name="adj" fmla="val 22400"/>
            </a:avLst>
          </a:prstGeom>
          <a:solidFill>
            <a:srgbClr val="000001">
              <a:alpha val="100000"/>
            </a:srgbClr>
          </a:solidFill>
          <a:ln/>
        </p:spPr>
        <p:txBody>
          <a:bodyPr/>
          <a:lstStyle/>
          <a:p>
            <a:endParaRPr lang="en-ID"/>
          </a:p>
        </p:txBody>
      </p:sp>
      <p:sp>
        <p:nvSpPr>
          <p:cNvPr id="14" name="Shape 9"/>
          <p:cNvSpPr/>
          <p:nvPr/>
        </p:nvSpPr>
        <p:spPr>
          <a:xfrm>
            <a:off x="11177397" y="2157183"/>
            <a:ext cx="11329816" cy="728109"/>
          </a:xfrm>
          <a:prstGeom prst="rect">
            <a:avLst/>
          </a:prstGeom>
          <a:noFill/>
          <a:ln/>
        </p:spPr>
        <p:txBody>
          <a:bodyPr/>
          <a:lstStyle/>
          <a:p>
            <a:endParaRPr lang="en-ID"/>
          </a:p>
        </p:txBody>
      </p:sp>
      <p:sp>
        <p:nvSpPr>
          <p:cNvPr id="15" name="Text 10"/>
          <p:cNvSpPr/>
          <p:nvPr/>
        </p:nvSpPr>
        <p:spPr>
          <a:xfrm rot="21600000">
            <a:off x="11130834" y="2154143"/>
            <a:ext cx="3268542" cy="821242"/>
          </a:xfrm>
          <a:prstGeom prst="rect">
            <a:avLst/>
          </a:prstGeom>
          <a:noFill/>
          <a:ln/>
        </p:spPr>
        <p:txBody>
          <a:bodyPr wrap="square" lIns="0" tIns="0" rIns="0" bIns="0" rtlCol="0" anchor="ctr"/>
          <a:lstStyle/>
          <a:p>
            <a:pPr marL="0" indent="0" algn="ctr">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StayInn App</a:t>
            </a:r>
            <a:endParaRPr lang="en-US" sz="2200" dirty="0"/>
          </a:p>
        </p:txBody>
      </p:sp>
      <p:sp>
        <p:nvSpPr>
          <p:cNvPr id="16" name="Text 11"/>
          <p:cNvSpPr/>
          <p:nvPr/>
        </p:nvSpPr>
        <p:spPr>
          <a:xfrm rot="21600000">
            <a:off x="15214128" y="2151348"/>
            <a:ext cx="3268542" cy="821242"/>
          </a:xfrm>
          <a:prstGeom prst="rect">
            <a:avLst/>
          </a:prstGeom>
          <a:noFill/>
          <a:ln/>
        </p:spPr>
        <p:txBody>
          <a:bodyPr wrap="square" lIns="0" tIns="0" rIns="0" bIns="0" rtlCol="0" anchor="ctr"/>
          <a:lstStyle/>
          <a:p>
            <a:pPr marL="0" indent="0" algn="ctr">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Competitor A</a:t>
            </a:r>
            <a:endParaRPr lang="en-US" sz="2200" dirty="0"/>
          </a:p>
        </p:txBody>
      </p:sp>
      <p:sp>
        <p:nvSpPr>
          <p:cNvPr id="17" name="Text 12"/>
          <p:cNvSpPr/>
          <p:nvPr/>
        </p:nvSpPr>
        <p:spPr>
          <a:xfrm rot="21600000">
            <a:off x="19286726" y="2151348"/>
            <a:ext cx="3268542" cy="821242"/>
          </a:xfrm>
          <a:prstGeom prst="rect">
            <a:avLst/>
          </a:prstGeom>
          <a:noFill/>
          <a:ln/>
        </p:spPr>
        <p:txBody>
          <a:bodyPr wrap="square" lIns="0" tIns="0" rIns="0" bIns="0" rtlCol="0" anchor="ctr"/>
          <a:lstStyle/>
          <a:p>
            <a:pPr marL="0" indent="0" algn="ctr">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Competitor B</a:t>
            </a:r>
            <a:endParaRPr lang="en-US" sz="2200" dirty="0"/>
          </a:p>
        </p:txBody>
      </p:sp>
      <p:sp>
        <p:nvSpPr>
          <p:cNvPr id="18" name="Shape 13"/>
          <p:cNvSpPr/>
          <p:nvPr/>
        </p:nvSpPr>
        <p:spPr>
          <a:xfrm>
            <a:off x="7252606" y="3435638"/>
            <a:ext cx="15470534" cy="8102025"/>
          </a:xfrm>
          <a:prstGeom prst="rect">
            <a:avLst/>
          </a:prstGeom>
          <a:noFill/>
          <a:ln/>
        </p:spPr>
        <p:txBody>
          <a:bodyPr/>
          <a:lstStyle/>
          <a:p>
            <a:endParaRPr lang="en-ID"/>
          </a:p>
        </p:txBody>
      </p:sp>
      <p:sp>
        <p:nvSpPr>
          <p:cNvPr id="19" name="Shape 14"/>
          <p:cNvSpPr/>
          <p:nvPr/>
        </p:nvSpPr>
        <p:spPr>
          <a:xfrm>
            <a:off x="7252606" y="3435638"/>
            <a:ext cx="3708864" cy="8102025"/>
          </a:xfrm>
          <a:prstGeom prst="roundRect">
            <a:avLst>
              <a:gd name="adj" fmla="val 6903"/>
            </a:avLst>
          </a:prstGeom>
          <a:solidFill>
            <a:srgbClr val="000001">
              <a:alpha val="100000"/>
            </a:srgbClr>
          </a:solidFill>
          <a:ln/>
        </p:spPr>
        <p:txBody>
          <a:bodyPr/>
          <a:lstStyle/>
          <a:p>
            <a:endParaRPr lang="en-ID"/>
          </a:p>
        </p:txBody>
      </p:sp>
      <p:sp>
        <p:nvSpPr>
          <p:cNvPr id="20" name="Shape 15"/>
          <p:cNvSpPr/>
          <p:nvPr/>
        </p:nvSpPr>
        <p:spPr>
          <a:xfrm>
            <a:off x="7608251" y="3794066"/>
            <a:ext cx="2984873" cy="7385169"/>
          </a:xfrm>
          <a:prstGeom prst="rect">
            <a:avLst/>
          </a:prstGeom>
          <a:noFill/>
          <a:ln/>
        </p:spPr>
        <p:txBody>
          <a:bodyPr/>
          <a:lstStyle/>
          <a:p>
            <a:endParaRPr lang="en-ID"/>
          </a:p>
        </p:txBody>
      </p:sp>
      <p:sp>
        <p:nvSpPr>
          <p:cNvPr id="21" name="Text 16"/>
          <p:cNvSpPr/>
          <p:nvPr/>
        </p:nvSpPr>
        <p:spPr>
          <a:xfrm>
            <a:off x="7608251" y="3794066"/>
            <a:ext cx="3078018" cy="828487"/>
          </a:xfrm>
          <a:prstGeom prst="rect">
            <a:avLst/>
          </a:prstGeom>
          <a:noFill/>
          <a:ln/>
        </p:spPr>
        <p:txBody>
          <a:bodyPr wrap="square" lIns="0" tIns="0" rIns="0" bIns="0" rtlCol="0" anchor="t"/>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Pricing</a:t>
            </a:r>
            <a:endParaRPr lang="en-US" sz="2200" dirty="0"/>
          </a:p>
        </p:txBody>
      </p:sp>
      <p:sp>
        <p:nvSpPr>
          <p:cNvPr id="22" name="Text 17"/>
          <p:cNvSpPr/>
          <p:nvPr/>
        </p:nvSpPr>
        <p:spPr>
          <a:xfrm>
            <a:off x="7608251" y="5456520"/>
            <a:ext cx="3078018" cy="828487"/>
          </a:xfrm>
          <a:prstGeom prst="rect">
            <a:avLst/>
          </a:prstGeom>
          <a:noFill/>
          <a:ln/>
        </p:spPr>
        <p:txBody>
          <a:bodyPr wrap="square" lIns="0" tIns="0" rIns="0" bIns="0" rtlCol="0" anchor="t"/>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User Experience</a:t>
            </a:r>
            <a:endParaRPr lang="en-US" sz="2200" dirty="0"/>
          </a:p>
        </p:txBody>
      </p:sp>
      <p:sp>
        <p:nvSpPr>
          <p:cNvPr id="23" name="Text 18"/>
          <p:cNvSpPr/>
          <p:nvPr/>
        </p:nvSpPr>
        <p:spPr>
          <a:xfrm>
            <a:off x="7608251" y="7118973"/>
            <a:ext cx="3078018" cy="828487"/>
          </a:xfrm>
          <a:prstGeom prst="rect">
            <a:avLst/>
          </a:prstGeom>
          <a:noFill/>
          <a:ln/>
        </p:spPr>
        <p:txBody>
          <a:bodyPr wrap="square" lIns="0" tIns="0" rIns="0" bIns="0" rtlCol="0" anchor="t"/>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Hotel Partnerships</a:t>
            </a:r>
            <a:endParaRPr lang="en-US" sz="2200" dirty="0"/>
          </a:p>
        </p:txBody>
      </p:sp>
      <p:sp>
        <p:nvSpPr>
          <p:cNvPr id="24" name="Text 19"/>
          <p:cNvSpPr/>
          <p:nvPr/>
        </p:nvSpPr>
        <p:spPr>
          <a:xfrm>
            <a:off x="7608251" y="8781427"/>
            <a:ext cx="3078018" cy="828487"/>
          </a:xfrm>
          <a:prstGeom prst="rect">
            <a:avLst/>
          </a:prstGeom>
          <a:noFill/>
          <a:ln/>
        </p:spPr>
        <p:txBody>
          <a:bodyPr wrap="square" lIns="0" tIns="0" rIns="0" bIns="0" rtlCol="0" anchor="t"/>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Booking Flexibility</a:t>
            </a:r>
            <a:endParaRPr lang="en-US" sz="2200" dirty="0"/>
          </a:p>
        </p:txBody>
      </p:sp>
      <p:sp>
        <p:nvSpPr>
          <p:cNvPr id="25" name="Text 20"/>
          <p:cNvSpPr/>
          <p:nvPr/>
        </p:nvSpPr>
        <p:spPr>
          <a:xfrm>
            <a:off x="7608251" y="10443883"/>
            <a:ext cx="3078018" cy="828487"/>
          </a:xfrm>
          <a:prstGeom prst="rect">
            <a:avLst/>
          </a:prstGeom>
          <a:noFill/>
          <a:ln/>
        </p:spPr>
        <p:txBody>
          <a:bodyPr wrap="square" lIns="0" tIns="0" rIns="0" bIns="0" rtlCol="0" anchor="t"/>
          <a:lstStyle/>
          <a:p>
            <a:pPr marL="0" indent="0" algn="l">
              <a:lnSpc>
                <a:spcPts val="3080"/>
              </a:lnSpc>
              <a:buNone/>
            </a:pPr>
            <a:r>
              <a:rPr lang="en-US" sz="2200" kern="0" spc="-22" dirty="0">
                <a:solidFill>
                  <a:srgbClr val="F6F6F6">
                    <a:alpha val="100000"/>
                  </a:srgbClr>
                </a:solidFill>
                <a:latin typeface="Plus Jakarta Sans SemiBold" pitchFamily="34" charset="0"/>
                <a:ea typeface="Plus Jakarta Sans SemiBold" pitchFamily="34" charset="-122"/>
                <a:cs typeface="Plus Jakarta Sans SemiBold" pitchFamily="34" charset="-120"/>
              </a:rPr>
              <a:t>Loyalty Program</a:t>
            </a:r>
            <a:endParaRPr lang="en-US" sz="2200" dirty="0"/>
          </a:p>
        </p:txBody>
      </p:sp>
      <p:sp>
        <p:nvSpPr>
          <p:cNvPr id="26" name="Shape 21"/>
          <p:cNvSpPr/>
          <p:nvPr/>
        </p:nvSpPr>
        <p:spPr>
          <a:xfrm>
            <a:off x="19547743" y="3786777"/>
            <a:ext cx="3175397" cy="7399745"/>
          </a:xfrm>
          <a:prstGeom prst="rect">
            <a:avLst/>
          </a:prstGeom>
          <a:noFill/>
          <a:ln/>
        </p:spPr>
        <p:txBody>
          <a:bodyPr/>
          <a:lstStyle/>
          <a:p>
            <a:endParaRPr lang="en-ID"/>
          </a:p>
        </p:txBody>
      </p:sp>
      <p:sp>
        <p:nvSpPr>
          <p:cNvPr id="27" name="Text 22"/>
          <p:cNvSpPr/>
          <p:nvPr/>
        </p:nvSpPr>
        <p:spPr>
          <a:xfrm>
            <a:off x="19547743" y="3740210"/>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Discounted last-minute deals</a:t>
            </a:r>
            <a:endParaRPr lang="en-US" sz="2200" dirty="0"/>
          </a:p>
        </p:txBody>
      </p:sp>
      <p:sp>
        <p:nvSpPr>
          <p:cNvPr id="28" name="Text 23"/>
          <p:cNvSpPr/>
          <p:nvPr/>
        </p:nvSpPr>
        <p:spPr>
          <a:xfrm>
            <a:off x="19547743" y="5408121"/>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Standard interfaceBasic functionality</a:t>
            </a:r>
            <a:endParaRPr lang="en-US" sz="2200" dirty="0"/>
          </a:p>
        </p:txBody>
      </p:sp>
      <p:sp>
        <p:nvSpPr>
          <p:cNvPr id="29" name="Text 24"/>
          <p:cNvSpPr/>
          <p:nvPr/>
        </p:nvSpPr>
        <p:spPr>
          <a:xfrm>
            <a:off x="19547743" y="7076028"/>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Business-oriented hotels</a:t>
            </a:r>
            <a:endParaRPr lang="en-US" sz="2200" dirty="0"/>
          </a:p>
        </p:txBody>
      </p:sp>
      <p:sp>
        <p:nvSpPr>
          <p:cNvPr id="30" name="Text 25"/>
          <p:cNvSpPr/>
          <p:nvPr/>
        </p:nvSpPr>
        <p:spPr>
          <a:xfrm>
            <a:off x="19547743" y="8743936"/>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Flexible, but with fees</a:t>
            </a:r>
            <a:endParaRPr lang="en-US" sz="2200" dirty="0"/>
          </a:p>
        </p:txBody>
      </p:sp>
      <p:sp>
        <p:nvSpPr>
          <p:cNvPr id="31" name="Text 26"/>
          <p:cNvSpPr/>
          <p:nvPr/>
        </p:nvSpPr>
        <p:spPr>
          <a:xfrm>
            <a:off x="19547743" y="10411846"/>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Member-only deals</a:t>
            </a:r>
            <a:endParaRPr lang="en-US" sz="2200" dirty="0"/>
          </a:p>
        </p:txBody>
      </p:sp>
      <p:sp>
        <p:nvSpPr>
          <p:cNvPr id="32" name="Shape 27"/>
          <p:cNvSpPr/>
          <p:nvPr/>
        </p:nvSpPr>
        <p:spPr>
          <a:xfrm>
            <a:off x="15470534" y="3786777"/>
            <a:ext cx="3175397" cy="7399745"/>
          </a:xfrm>
          <a:prstGeom prst="rect">
            <a:avLst/>
          </a:prstGeom>
          <a:noFill/>
          <a:ln/>
        </p:spPr>
        <p:txBody>
          <a:bodyPr/>
          <a:lstStyle/>
          <a:p>
            <a:endParaRPr lang="en-ID"/>
          </a:p>
        </p:txBody>
      </p:sp>
      <p:sp>
        <p:nvSpPr>
          <p:cNvPr id="33" name="Text 28"/>
          <p:cNvSpPr/>
          <p:nvPr/>
        </p:nvSpPr>
        <p:spPr>
          <a:xfrm>
            <a:off x="15470534" y="3740210"/>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Higher service feesMid-range pricing</a:t>
            </a:r>
            <a:endParaRPr lang="en-US" sz="2200" dirty="0"/>
          </a:p>
        </p:txBody>
      </p:sp>
      <p:sp>
        <p:nvSpPr>
          <p:cNvPr id="34" name="Text 29"/>
          <p:cNvSpPr/>
          <p:nvPr/>
        </p:nvSpPr>
        <p:spPr>
          <a:xfrm>
            <a:off x="15470534" y="5408121"/>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Feature-rich but complex</a:t>
            </a:r>
            <a:endParaRPr lang="en-US" sz="2200" dirty="0"/>
          </a:p>
        </p:txBody>
      </p:sp>
      <p:sp>
        <p:nvSpPr>
          <p:cNvPr id="35" name="Text 30"/>
          <p:cNvSpPr/>
          <p:nvPr/>
        </p:nvSpPr>
        <p:spPr>
          <a:xfrm>
            <a:off x="15470534" y="7076028"/>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Luxury &amp; premium hotels</a:t>
            </a:r>
            <a:endParaRPr lang="en-US" sz="2200" dirty="0"/>
          </a:p>
        </p:txBody>
      </p:sp>
      <p:sp>
        <p:nvSpPr>
          <p:cNvPr id="36" name="Text 31"/>
          <p:cNvSpPr/>
          <p:nvPr/>
        </p:nvSpPr>
        <p:spPr>
          <a:xfrm>
            <a:off x="15470534" y="8743936"/>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Strict cancellation policies</a:t>
            </a:r>
            <a:endParaRPr lang="en-US" sz="2200" dirty="0"/>
          </a:p>
        </p:txBody>
      </p:sp>
      <p:sp>
        <p:nvSpPr>
          <p:cNvPr id="37" name="Text 32"/>
          <p:cNvSpPr/>
          <p:nvPr/>
        </p:nvSpPr>
        <p:spPr>
          <a:xfrm>
            <a:off x="15470534" y="10411846"/>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Tier-based premium rewards</a:t>
            </a:r>
            <a:endParaRPr lang="en-US" sz="2200" dirty="0"/>
          </a:p>
        </p:txBody>
      </p:sp>
      <p:sp>
        <p:nvSpPr>
          <p:cNvPr id="38" name="Shape 33"/>
          <p:cNvSpPr/>
          <p:nvPr/>
        </p:nvSpPr>
        <p:spPr>
          <a:xfrm>
            <a:off x="11393324" y="3786777"/>
            <a:ext cx="3175397" cy="7399745"/>
          </a:xfrm>
          <a:prstGeom prst="rect">
            <a:avLst/>
          </a:prstGeom>
          <a:noFill/>
          <a:ln/>
        </p:spPr>
        <p:txBody>
          <a:bodyPr/>
          <a:lstStyle/>
          <a:p>
            <a:endParaRPr lang="en-ID"/>
          </a:p>
        </p:txBody>
      </p:sp>
      <p:sp>
        <p:nvSpPr>
          <p:cNvPr id="39" name="Text 34"/>
          <p:cNvSpPr/>
          <p:nvPr/>
        </p:nvSpPr>
        <p:spPr>
          <a:xfrm>
            <a:off x="11393324" y="3740210"/>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Affordable with no hidden fees</a:t>
            </a:r>
            <a:endParaRPr lang="en-US" sz="2200" dirty="0"/>
          </a:p>
        </p:txBody>
      </p:sp>
      <p:sp>
        <p:nvSpPr>
          <p:cNvPr id="40" name="Text 35"/>
          <p:cNvSpPr/>
          <p:nvPr/>
        </p:nvSpPr>
        <p:spPr>
          <a:xfrm>
            <a:off x="11393324" y="5408121"/>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Simple, fast, and intuitive UI</a:t>
            </a:r>
            <a:endParaRPr lang="en-US" sz="2200" dirty="0"/>
          </a:p>
        </p:txBody>
      </p:sp>
      <p:sp>
        <p:nvSpPr>
          <p:cNvPr id="41" name="Text 36"/>
          <p:cNvSpPr/>
          <p:nvPr/>
        </p:nvSpPr>
        <p:spPr>
          <a:xfrm>
            <a:off x="11393324" y="7076028"/>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Focus on budget &amp; mid-range hotels</a:t>
            </a:r>
            <a:endParaRPr lang="en-US" sz="2200" dirty="0"/>
          </a:p>
        </p:txBody>
      </p:sp>
      <p:sp>
        <p:nvSpPr>
          <p:cNvPr id="42" name="Text 37"/>
          <p:cNvSpPr/>
          <p:nvPr/>
        </p:nvSpPr>
        <p:spPr>
          <a:xfrm>
            <a:off x="11393324" y="8743936"/>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Free cancellation on most hotels</a:t>
            </a:r>
            <a:endParaRPr lang="en-US" sz="2200" dirty="0"/>
          </a:p>
        </p:txBody>
      </p:sp>
      <p:sp>
        <p:nvSpPr>
          <p:cNvPr id="43" name="Text 38"/>
          <p:cNvSpPr/>
          <p:nvPr/>
        </p:nvSpPr>
        <p:spPr>
          <a:xfrm>
            <a:off x="11393324" y="10411846"/>
            <a:ext cx="3268542" cy="821242"/>
          </a:xfrm>
          <a:prstGeom prst="rect">
            <a:avLst/>
          </a:prstGeom>
          <a:noFill/>
          <a:ln/>
        </p:spPr>
        <p:txBody>
          <a:bodyPr wrap="square" lIns="0" tIns="0" rIns="0" bIns="0" rtlCol="0" anchor="ctr"/>
          <a:lstStyle/>
          <a:p>
            <a:pPr marL="0" indent="0" algn="l">
              <a:lnSpc>
                <a:spcPts val="3520"/>
              </a:lnSpc>
              <a:buNone/>
            </a:pPr>
            <a:r>
              <a:rPr lang="en-US" sz="2200" kern="0" spc="-22" dirty="0">
                <a:solidFill>
                  <a:srgbClr val="F6F6F6">
                    <a:alpha val="100000"/>
                  </a:srgbClr>
                </a:solidFill>
                <a:latin typeface="Plus Jakarta Sans Regular" pitchFamily="34" charset="0"/>
                <a:ea typeface="Plus Jakarta Sans Regular" pitchFamily="34" charset="-122"/>
                <a:cs typeface="Plus Jakarta Sans Regular" pitchFamily="34" charset="-120"/>
              </a:rPr>
              <a:t>Rewards &amp; exclusive discounts</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978022" y="952500"/>
            <a:ext cx="3797775"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3" name="Text 1"/>
          <p:cNvSpPr/>
          <p:nvPr/>
        </p:nvSpPr>
        <p:spPr>
          <a:xfrm>
            <a:off x="1439513" y="1174750"/>
            <a:ext cx="2790115" cy="389467"/>
          </a:xfrm>
          <a:prstGeom prst="rect">
            <a:avLst/>
          </a:prstGeom>
          <a:noFill/>
          <a:ln/>
        </p:spPr>
        <p:txBody>
          <a:bodyPr wrap="square" lIns="0" tIns="0" rIns="0" bIns="0" rtlCol="0" anchor="t"/>
          <a:lstStyle/>
          <a:p>
            <a:pPr marL="0" indent="0" algn="r">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Customer Satisfaction</a:t>
            </a:r>
            <a:endParaRPr lang="en-US" sz="2000" dirty="0"/>
          </a:p>
        </p:txBody>
      </p:sp>
      <p:sp>
        <p:nvSpPr>
          <p:cNvPr id="4" name="Shape 2"/>
          <p:cNvSpPr/>
          <p:nvPr/>
        </p:nvSpPr>
        <p:spPr>
          <a:xfrm>
            <a:off x="1016127" y="12522200"/>
            <a:ext cx="22354794" cy="736600"/>
          </a:xfrm>
          <a:prstGeom prst="rect">
            <a:avLst/>
          </a:prstGeom>
          <a:noFill/>
          <a:ln/>
        </p:spPr>
        <p:txBody>
          <a:bodyPr/>
          <a:lstStyle/>
          <a:p>
            <a:endParaRPr lang="en-ID"/>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3"/>
          </a:xfrm>
          <a:prstGeom prst="rect">
            <a:avLst/>
          </a:prstGeom>
        </p:spPr>
      </p:pic>
      <p:sp>
        <p:nvSpPr>
          <p:cNvPr id="7" name="Shape 4"/>
          <p:cNvSpPr/>
          <p:nvPr/>
        </p:nvSpPr>
        <p:spPr>
          <a:xfrm>
            <a:off x="1016127" y="12979400"/>
            <a:ext cx="1790924" cy="241300"/>
          </a:xfrm>
          <a:prstGeom prst="rect">
            <a:avLst/>
          </a:prstGeom>
          <a:noFill/>
          <a:ln/>
        </p:spPr>
        <p:txBody>
          <a:bodyPr/>
          <a:lstStyle/>
          <a:p>
            <a:endParaRPr lang="en-ID"/>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9" name="Text 5"/>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0" name="Text 6"/>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07</a:t>
            </a:r>
            <a:endParaRPr lang="en-US" sz="2000" dirty="0"/>
          </a:p>
        </p:txBody>
      </p:sp>
      <p:sp>
        <p:nvSpPr>
          <p:cNvPr id="11" name="Shape 7"/>
          <p:cNvSpPr/>
          <p:nvPr/>
        </p:nvSpPr>
        <p:spPr>
          <a:xfrm>
            <a:off x="978022" y="1727200"/>
            <a:ext cx="22392899" cy="10274300"/>
          </a:xfrm>
          <a:prstGeom prst="rect">
            <a:avLst/>
          </a:prstGeom>
          <a:noFill/>
          <a:ln/>
        </p:spPr>
        <p:txBody>
          <a:bodyPr/>
          <a:lstStyle/>
          <a:p>
            <a:endParaRPr lang="en-ID"/>
          </a:p>
        </p:txBody>
      </p:sp>
      <p:sp>
        <p:nvSpPr>
          <p:cNvPr id="42" name="Image 4" descr=" ">
            <a:extLst>
              <a:ext uri="{FF2B5EF4-FFF2-40B4-BE49-F238E27FC236}">
                <a16:creationId xmlns:a16="http://schemas.microsoft.com/office/drawing/2014/main" id="{8D6FE311-E5EF-5609-B2D1-492FD090ECB6}"/>
              </a:ext>
            </a:extLst>
          </p:cNvPr>
          <p:cNvSpPr/>
          <p:nvPr/>
        </p:nvSpPr>
        <p:spPr>
          <a:xfrm>
            <a:off x="15133877" y="1564217"/>
            <a:ext cx="8256159" cy="10462683"/>
          </a:xfrm>
          <a:prstGeom prst="roundRect">
            <a:avLst>
              <a:gd name="adj" fmla="val 7302"/>
            </a:avLst>
          </a:prstGeom>
          <a:gradFill>
            <a:gsLst>
              <a:gs pos="0">
                <a:srgbClr val="504CFF">
                  <a:alpha val="20000"/>
                </a:srgbClr>
              </a:gs>
              <a:gs pos="50000">
                <a:srgbClr val="3053AC">
                  <a:alpha val="54902"/>
                </a:srgbClr>
              </a:gs>
              <a:gs pos="100000">
                <a:srgbClr val="105B5A">
                  <a:alpha val="9804"/>
                </a:srgbClr>
              </a:gs>
            </a:gsLst>
            <a:lin ang="6819240" scaled="1"/>
          </a:gradFill>
          <a:ln w="12690" cap="flat">
            <a:noFill/>
            <a:prstDash val="solid"/>
            <a:miter/>
          </a:ln>
        </p:spPr>
        <p:txBody>
          <a:bodyPr rtlCol="0" anchor="ctr"/>
          <a:lstStyle/>
          <a:p>
            <a:endParaRPr lang="en-ID" sz="100"/>
          </a:p>
        </p:txBody>
      </p:sp>
      <p:sp>
        <p:nvSpPr>
          <p:cNvPr id="12" name="Shape 8"/>
          <p:cNvSpPr/>
          <p:nvPr/>
        </p:nvSpPr>
        <p:spPr>
          <a:xfrm>
            <a:off x="978022" y="3187700"/>
            <a:ext cx="11164695" cy="7353300"/>
          </a:xfrm>
          <a:prstGeom prst="rect">
            <a:avLst/>
          </a:prstGeom>
          <a:noFill/>
          <a:ln/>
        </p:spPr>
        <p:txBody>
          <a:bodyPr/>
          <a:lstStyle/>
          <a:p>
            <a:endParaRPr lang="en-ID"/>
          </a:p>
        </p:txBody>
      </p:sp>
      <p:sp>
        <p:nvSpPr>
          <p:cNvPr id="13" name="Text 9"/>
          <p:cNvSpPr/>
          <p:nvPr/>
        </p:nvSpPr>
        <p:spPr>
          <a:xfrm>
            <a:off x="978023" y="3187700"/>
            <a:ext cx="8531738" cy="4495800"/>
          </a:xfrm>
          <a:prstGeom prst="rect">
            <a:avLst/>
          </a:prstGeom>
          <a:noFill/>
          <a:ln/>
        </p:spPr>
        <p:txBody>
          <a:bodyPr wrap="square" lIns="0" tIns="0" rIns="0" bIns="0" rtlCol="0" anchor="t"/>
          <a:lstStyle/>
          <a:p>
            <a:pPr marL="0" indent="0" algn="l">
              <a:lnSpc>
                <a:spcPts val="10800"/>
              </a:lnSpc>
              <a:buNone/>
            </a:pPr>
            <a:r>
              <a:rPr lang="en-US" sz="9000" dirty="0">
                <a:solidFill>
                  <a:srgbClr val="F6F6F6">
                    <a:alpha val="100000"/>
                  </a:srgbClr>
                </a:solidFill>
                <a:latin typeface="Inter Semi Bold" pitchFamily="34" charset="0"/>
                <a:ea typeface="Inter Semi Bold" pitchFamily="34" charset="-122"/>
                <a:cs typeface="Inter Semi Bold" pitchFamily="34" charset="-120"/>
              </a:rPr>
              <a:t>What Our Customers Are Saying</a:t>
            </a:r>
            <a:endParaRPr lang="en-US" sz="9000" dirty="0"/>
          </a:p>
        </p:txBody>
      </p:sp>
      <p:sp>
        <p:nvSpPr>
          <p:cNvPr id="14" name="Shape 10"/>
          <p:cNvSpPr/>
          <p:nvPr/>
        </p:nvSpPr>
        <p:spPr>
          <a:xfrm>
            <a:off x="978022" y="8305800"/>
            <a:ext cx="5804625" cy="2235200"/>
          </a:xfrm>
          <a:prstGeom prst="rect">
            <a:avLst/>
          </a:prstGeom>
          <a:noFill/>
          <a:ln/>
        </p:spPr>
        <p:txBody>
          <a:bodyPr/>
          <a:lstStyle/>
          <a:p>
            <a:endParaRPr lang="en-ID"/>
          </a:p>
        </p:txBody>
      </p:sp>
      <p:sp>
        <p:nvSpPr>
          <p:cNvPr id="15" name="Text 11"/>
          <p:cNvSpPr/>
          <p:nvPr/>
        </p:nvSpPr>
        <p:spPr>
          <a:xfrm>
            <a:off x="978022" y="8305800"/>
            <a:ext cx="5923174" cy="6138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Bold" pitchFamily="34" charset="0"/>
                <a:ea typeface="Plus Jakarta Sans Bold" pitchFamily="34" charset="-122"/>
                <a:cs typeface="Plus Jakarta Sans Bold" pitchFamily="34" charset="-120"/>
              </a:rPr>
              <a:t>Enhancing the Guest Experience: </a:t>
            </a:r>
            <a:endParaRPr lang="en-US" sz="2800" dirty="0"/>
          </a:p>
        </p:txBody>
      </p:sp>
      <p:sp>
        <p:nvSpPr>
          <p:cNvPr id="16" name="Text 12"/>
          <p:cNvSpPr/>
          <p:nvPr/>
        </p:nvSpPr>
        <p:spPr>
          <a:xfrm>
            <a:off x="978022" y="9055100"/>
            <a:ext cx="5923174" cy="1604433"/>
          </a:xfrm>
          <a:prstGeom prst="rect">
            <a:avLst/>
          </a:prstGeom>
          <a:noFill/>
          <a:ln/>
        </p:spPr>
        <p:txBody>
          <a:bodyPr wrap="square" lIns="0" tIns="0" rIns="0" bIns="0" rtlCol="0" anchor="t"/>
          <a:lstStyle/>
          <a:p>
            <a:pPr marL="0" indent="0" algn="l">
              <a:lnSpc>
                <a:spcPts val="3920"/>
              </a:lnSpc>
              <a:buNone/>
            </a:pPr>
            <a:r>
              <a:rPr lang="en-US" sz="2800" dirty="0">
                <a:solidFill>
                  <a:srgbClr val="F6F6F6">
                    <a:alpha val="100000"/>
                  </a:srgbClr>
                </a:solidFill>
                <a:latin typeface="Plus Jakarta Sans Regular" pitchFamily="34" charset="0"/>
                <a:ea typeface="Plus Jakarta Sans Regular" pitchFamily="34" charset="-122"/>
                <a:cs typeface="Plus Jakarta Sans Regular" pitchFamily="34" charset="-120"/>
              </a:rPr>
              <a:t>Understanding Customer Feedback and Key Areas for Improvement at StayInn</a:t>
            </a:r>
            <a:endParaRPr lang="en-US" sz="2800" dirty="0"/>
          </a:p>
        </p:txBody>
      </p:sp>
      <p:sp>
        <p:nvSpPr>
          <p:cNvPr id="17" name="Shape 13"/>
          <p:cNvSpPr/>
          <p:nvPr/>
        </p:nvSpPr>
        <p:spPr>
          <a:xfrm>
            <a:off x="15152994" y="1727200"/>
            <a:ext cx="8217927" cy="10274300"/>
          </a:xfrm>
          <a:prstGeom prst="rect">
            <a:avLst/>
          </a:prstGeom>
          <a:noFill/>
          <a:ln/>
        </p:spPr>
        <p:txBody>
          <a:bodyPr/>
          <a:lstStyle/>
          <a:p>
            <a:endParaRPr lang="en-ID"/>
          </a:p>
        </p:txBody>
      </p:sp>
      <p:sp>
        <p:nvSpPr>
          <p:cNvPr id="18" name="Shape 14"/>
          <p:cNvSpPr/>
          <p:nvPr/>
        </p:nvSpPr>
        <p:spPr>
          <a:xfrm>
            <a:off x="15152994" y="1727200"/>
            <a:ext cx="8217927" cy="10274300"/>
          </a:xfrm>
          <a:prstGeom prst="rect">
            <a:avLst/>
          </a:prstGeom>
          <a:noFill/>
          <a:ln/>
        </p:spPr>
        <p:txBody>
          <a:bodyPr/>
          <a:lstStyle/>
          <a:p>
            <a:endParaRPr lang="en-ID"/>
          </a:p>
        </p:txBody>
      </p:sp>
      <p:sp>
        <p:nvSpPr>
          <p:cNvPr id="20" name="Shape 15"/>
          <p:cNvSpPr/>
          <p:nvPr/>
        </p:nvSpPr>
        <p:spPr>
          <a:xfrm>
            <a:off x="15826178" y="2717800"/>
            <a:ext cx="6871559" cy="1117600"/>
          </a:xfrm>
          <a:prstGeom prst="rect">
            <a:avLst/>
          </a:prstGeom>
          <a:noFill/>
          <a:ln/>
        </p:spPr>
        <p:txBody>
          <a:bodyPr/>
          <a:lstStyle/>
          <a:p>
            <a:endParaRPr lang="en-ID"/>
          </a:p>
        </p:txBody>
      </p:sp>
      <p:sp>
        <p:nvSpPr>
          <p:cNvPr id="21" name="Text 16"/>
          <p:cNvSpPr/>
          <p:nvPr/>
        </p:nvSpPr>
        <p:spPr>
          <a:xfrm>
            <a:off x="15826178" y="2717800"/>
            <a:ext cx="2201608" cy="1413933"/>
          </a:xfrm>
          <a:prstGeom prst="rect">
            <a:avLst/>
          </a:prstGeom>
          <a:noFill/>
          <a:ln/>
        </p:spPr>
        <p:txBody>
          <a:bodyPr wrap="square" lIns="0" tIns="0" rIns="0" bIns="0" rtlCol="0" anchor="t"/>
          <a:lstStyle/>
          <a:p>
            <a:pPr marL="0" indent="0" algn="l">
              <a:buNone/>
            </a:pPr>
            <a:r>
              <a:rPr lang="en-US" sz="7000" dirty="0">
                <a:solidFill>
                  <a:srgbClr val="F6F6F6">
                    <a:alpha val="100000"/>
                  </a:srgbClr>
                </a:solidFill>
                <a:latin typeface="Plus Jakarta Sans SemiBold" pitchFamily="34" charset="0"/>
                <a:ea typeface="Plus Jakarta Sans SemiBold" pitchFamily="34" charset="-122"/>
                <a:cs typeface="Plus Jakarta Sans SemiBold" pitchFamily="34" charset="-120"/>
              </a:rPr>
              <a:t>10%</a:t>
            </a:r>
            <a:endParaRPr lang="en-US" sz="7000" dirty="0"/>
          </a:p>
        </p:txBody>
      </p:sp>
      <p:sp>
        <p:nvSpPr>
          <p:cNvPr id="22" name="Text 17"/>
          <p:cNvSpPr/>
          <p:nvPr/>
        </p:nvSpPr>
        <p:spPr>
          <a:xfrm>
            <a:off x="19128591" y="3060700"/>
            <a:ext cx="3569146" cy="533400"/>
          </a:xfrm>
          <a:prstGeom prst="rect">
            <a:avLst/>
          </a:prstGeom>
          <a:noFill/>
          <a:ln/>
        </p:spPr>
        <p:txBody>
          <a:bodyPr wrap="square" lIns="0" tIns="0" rIns="0" bIns="0" rtlCol="0" anchor="t"/>
          <a:lstStyle/>
          <a:p>
            <a:pPr marL="0" indent="0" algn="r">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10% Negative feedback</a:t>
            </a:r>
            <a:endParaRPr lang="en-US" sz="2400" dirty="0"/>
          </a:p>
        </p:txBody>
      </p:sp>
      <p:sp>
        <p:nvSpPr>
          <p:cNvPr id="23" name="Shape 18"/>
          <p:cNvSpPr/>
          <p:nvPr/>
        </p:nvSpPr>
        <p:spPr>
          <a:xfrm>
            <a:off x="15152994" y="4965700"/>
            <a:ext cx="8217927" cy="7035800"/>
          </a:xfrm>
          <a:prstGeom prst="rect">
            <a:avLst/>
          </a:prstGeom>
          <a:noFill/>
          <a:ln/>
        </p:spPr>
        <p:txBody>
          <a:bodyPr/>
          <a:lstStyle/>
          <a:p>
            <a:endParaRPr lang="en-ID"/>
          </a:p>
        </p:txBody>
      </p:sp>
      <p:sp>
        <p:nvSpPr>
          <p:cNvPr id="37" name="Image 4" descr=" ">
            <a:extLst>
              <a:ext uri="{FF2B5EF4-FFF2-40B4-BE49-F238E27FC236}">
                <a16:creationId xmlns:a16="http://schemas.microsoft.com/office/drawing/2014/main" id="{D3F608D0-C73A-8211-FE43-A31E5B8AB324}"/>
              </a:ext>
            </a:extLst>
          </p:cNvPr>
          <p:cNvSpPr/>
          <p:nvPr/>
        </p:nvSpPr>
        <p:spPr>
          <a:xfrm>
            <a:off x="15152994" y="8199966"/>
            <a:ext cx="8217927" cy="3797300"/>
          </a:xfrm>
          <a:prstGeom prst="roundRect">
            <a:avLst>
              <a:gd name="adj" fmla="val 7302"/>
            </a:avLst>
          </a:prstGeom>
          <a:gradFill>
            <a:gsLst>
              <a:gs pos="0">
                <a:srgbClr val="504CFF"/>
              </a:gs>
              <a:gs pos="50000">
                <a:srgbClr val="3053AC">
                  <a:alpha val="54902"/>
                </a:srgbClr>
              </a:gs>
              <a:gs pos="100000">
                <a:srgbClr val="105B5A">
                  <a:alpha val="9804"/>
                </a:srgbClr>
              </a:gs>
            </a:gsLst>
            <a:lin ang="6819240" scaled="1"/>
          </a:gradFill>
          <a:ln w="12690" cap="flat">
            <a:noFill/>
            <a:prstDash val="solid"/>
            <a:miter/>
          </a:ln>
        </p:spPr>
        <p:txBody>
          <a:bodyPr rtlCol="0" anchor="ctr"/>
          <a:lstStyle/>
          <a:p>
            <a:endParaRPr lang="en-ID" sz="1200"/>
          </a:p>
        </p:txBody>
      </p:sp>
      <p:sp>
        <p:nvSpPr>
          <p:cNvPr id="25" name="Shape 19"/>
          <p:cNvSpPr/>
          <p:nvPr/>
        </p:nvSpPr>
        <p:spPr>
          <a:xfrm>
            <a:off x="15826178" y="6223000"/>
            <a:ext cx="6871559" cy="1117600"/>
          </a:xfrm>
          <a:prstGeom prst="rect">
            <a:avLst/>
          </a:prstGeom>
          <a:noFill/>
          <a:ln/>
        </p:spPr>
        <p:txBody>
          <a:bodyPr/>
          <a:lstStyle/>
          <a:p>
            <a:endParaRPr lang="en-ID"/>
          </a:p>
        </p:txBody>
      </p:sp>
      <p:sp>
        <p:nvSpPr>
          <p:cNvPr id="39" name="Image 4" descr=" ">
            <a:extLst>
              <a:ext uri="{FF2B5EF4-FFF2-40B4-BE49-F238E27FC236}">
                <a16:creationId xmlns:a16="http://schemas.microsoft.com/office/drawing/2014/main" id="{FAAA9CAE-638D-CEFF-71E2-AA80CDD0407F}"/>
              </a:ext>
            </a:extLst>
          </p:cNvPr>
          <p:cNvSpPr/>
          <p:nvPr/>
        </p:nvSpPr>
        <p:spPr>
          <a:xfrm>
            <a:off x="15152994" y="4826000"/>
            <a:ext cx="8256159" cy="7150878"/>
          </a:xfrm>
          <a:prstGeom prst="roundRect">
            <a:avLst>
              <a:gd name="adj" fmla="val 7302"/>
            </a:avLst>
          </a:prstGeom>
          <a:gradFill>
            <a:gsLst>
              <a:gs pos="0">
                <a:srgbClr val="504CFF">
                  <a:alpha val="50000"/>
                </a:srgbClr>
              </a:gs>
              <a:gs pos="50000">
                <a:srgbClr val="3053AC">
                  <a:alpha val="54902"/>
                </a:srgbClr>
              </a:gs>
              <a:gs pos="100000">
                <a:srgbClr val="105B5A">
                  <a:alpha val="9804"/>
                </a:srgbClr>
              </a:gs>
            </a:gsLst>
            <a:lin ang="6819240" scaled="1"/>
          </a:gradFill>
          <a:ln w="12690" cap="flat">
            <a:noFill/>
            <a:prstDash val="solid"/>
            <a:miter/>
          </a:ln>
        </p:spPr>
        <p:txBody>
          <a:bodyPr rtlCol="0" anchor="ctr"/>
          <a:lstStyle/>
          <a:p>
            <a:endParaRPr lang="en-ID" sz="1100"/>
          </a:p>
        </p:txBody>
      </p:sp>
      <p:sp>
        <p:nvSpPr>
          <p:cNvPr id="26" name="Text 20"/>
          <p:cNvSpPr/>
          <p:nvPr/>
        </p:nvSpPr>
        <p:spPr>
          <a:xfrm>
            <a:off x="15826178" y="6055556"/>
            <a:ext cx="2379431" cy="1117600"/>
          </a:xfrm>
          <a:prstGeom prst="rect">
            <a:avLst/>
          </a:prstGeom>
          <a:noFill/>
          <a:ln/>
        </p:spPr>
        <p:txBody>
          <a:bodyPr wrap="square" lIns="0" tIns="0" rIns="0" bIns="0" rtlCol="0" anchor="t"/>
          <a:lstStyle/>
          <a:p>
            <a:pPr marL="0" indent="0" algn="l">
              <a:buNone/>
            </a:pPr>
            <a:r>
              <a:rPr lang="en-US" sz="7000" dirty="0">
                <a:solidFill>
                  <a:srgbClr val="F6F6F6">
                    <a:alpha val="100000"/>
                  </a:srgbClr>
                </a:solidFill>
                <a:latin typeface="Plus Jakarta Sans SemiBold" pitchFamily="34" charset="0"/>
                <a:ea typeface="Plus Jakarta Sans SemiBold" pitchFamily="34" charset="-122"/>
                <a:cs typeface="Plus Jakarta Sans SemiBold" pitchFamily="34" charset="-120"/>
              </a:rPr>
              <a:t>60%</a:t>
            </a:r>
            <a:endParaRPr lang="en-US" sz="7000" dirty="0"/>
          </a:p>
        </p:txBody>
      </p:sp>
      <p:sp>
        <p:nvSpPr>
          <p:cNvPr id="27" name="Text 21"/>
          <p:cNvSpPr/>
          <p:nvPr/>
        </p:nvSpPr>
        <p:spPr>
          <a:xfrm>
            <a:off x="19217502" y="6398455"/>
            <a:ext cx="3480235" cy="533400"/>
          </a:xfrm>
          <a:prstGeom prst="rect">
            <a:avLst/>
          </a:prstGeom>
          <a:noFill/>
          <a:ln/>
        </p:spPr>
        <p:txBody>
          <a:bodyPr wrap="square" lIns="0" tIns="0" rIns="0" bIns="0" rtlCol="0" anchor="t"/>
          <a:lstStyle/>
          <a:p>
            <a:pPr marL="0" indent="0" algn="r">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60% positive feedback</a:t>
            </a:r>
            <a:endParaRPr lang="en-US" sz="2400" dirty="0"/>
          </a:p>
        </p:txBody>
      </p:sp>
      <p:sp>
        <p:nvSpPr>
          <p:cNvPr id="28" name="Shape 22"/>
          <p:cNvSpPr/>
          <p:nvPr/>
        </p:nvSpPr>
        <p:spPr>
          <a:xfrm>
            <a:off x="15152994" y="8204200"/>
            <a:ext cx="8217927" cy="3797300"/>
          </a:xfrm>
          <a:prstGeom prst="rect">
            <a:avLst/>
          </a:prstGeom>
          <a:noFill/>
          <a:ln/>
        </p:spPr>
        <p:txBody>
          <a:bodyPr/>
          <a:lstStyle/>
          <a:p>
            <a:endParaRPr lang="en-ID"/>
          </a:p>
        </p:txBody>
      </p:sp>
      <p:sp>
        <p:nvSpPr>
          <p:cNvPr id="29" name="Shape 23"/>
          <p:cNvSpPr/>
          <p:nvPr/>
        </p:nvSpPr>
        <p:spPr>
          <a:xfrm>
            <a:off x="15152994" y="8204200"/>
            <a:ext cx="8217927" cy="3797300"/>
          </a:xfrm>
          <a:prstGeom prst="rect">
            <a:avLst/>
          </a:prstGeom>
          <a:noFill/>
          <a:ln/>
        </p:spPr>
        <p:txBody>
          <a:bodyPr/>
          <a:lstStyle/>
          <a:p>
            <a:endParaRPr lang="en-ID"/>
          </a:p>
        </p:txBody>
      </p:sp>
      <p:sp>
        <p:nvSpPr>
          <p:cNvPr id="31" name="Shape 24"/>
          <p:cNvSpPr/>
          <p:nvPr/>
        </p:nvSpPr>
        <p:spPr>
          <a:xfrm>
            <a:off x="15826178" y="9359900"/>
            <a:ext cx="6871559" cy="1117600"/>
          </a:xfrm>
          <a:prstGeom prst="rect">
            <a:avLst/>
          </a:prstGeom>
          <a:noFill/>
          <a:ln/>
        </p:spPr>
        <p:txBody>
          <a:bodyPr/>
          <a:lstStyle/>
          <a:p>
            <a:endParaRPr lang="en-ID"/>
          </a:p>
        </p:txBody>
      </p:sp>
      <p:sp>
        <p:nvSpPr>
          <p:cNvPr id="32" name="Text 25"/>
          <p:cNvSpPr/>
          <p:nvPr/>
        </p:nvSpPr>
        <p:spPr>
          <a:xfrm>
            <a:off x="15826178" y="9583999"/>
            <a:ext cx="2392132" cy="965735"/>
          </a:xfrm>
          <a:prstGeom prst="rect">
            <a:avLst/>
          </a:prstGeom>
          <a:noFill/>
          <a:ln/>
        </p:spPr>
        <p:txBody>
          <a:bodyPr wrap="square" lIns="0" tIns="0" rIns="0" bIns="0" rtlCol="0" anchor="t"/>
          <a:lstStyle/>
          <a:p>
            <a:pPr marL="0" indent="0" algn="l">
              <a:buNone/>
            </a:pPr>
            <a:r>
              <a:rPr lang="en-US" sz="7000" dirty="0">
                <a:solidFill>
                  <a:srgbClr val="F6F6F6">
                    <a:alpha val="100000"/>
                  </a:srgbClr>
                </a:solidFill>
                <a:latin typeface="Plus Jakarta Sans SemiBold" pitchFamily="34" charset="0"/>
                <a:ea typeface="Plus Jakarta Sans SemiBold" pitchFamily="34" charset="-122"/>
                <a:cs typeface="Plus Jakarta Sans SemiBold" pitchFamily="34" charset="-120"/>
              </a:rPr>
              <a:t>30%</a:t>
            </a:r>
            <a:endParaRPr lang="en-US" sz="7000" dirty="0"/>
          </a:p>
        </p:txBody>
      </p:sp>
      <p:sp>
        <p:nvSpPr>
          <p:cNvPr id="33" name="Text 26"/>
          <p:cNvSpPr/>
          <p:nvPr/>
        </p:nvSpPr>
        <p:spPr>
          <a:xfrm>
            <a:off x="19319115" y="9884707"/>
            <a:ext cx="3378622" cy="364319"/>
          </a:xfrm>
          <a:prstGeom prst="rect">
            <a:avLst/>
          </a:prstGeom>
          <a:noFill/>
          <a:ln/>
        </p:spPr>
        <p:txBody>
          <a:bodyPr wrap="square" lIns="0" tIns="0" rIns="0" bIns="0" rtlCol="0" anchor="t"/>
          <a:lstStyle/>
          <a:p>
            <a:pPr marL="0" indent="0" algn="r">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30% Neutral feedback</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1"/>
        </a:solidFill>
        <a:effectLst/>
      </p:bgPr>
    </p:bg>
    <p:spTree>
      <p:nvGrpSpPr>
        <p:cNvPr id="1" name=""/>
        <p:cNvGrpSpPr/>
        <p:nvPr/>
      </p:nvGrpSpPr>
      <p:grpSpPr>
        <a:xfrm>
          <a:off x="0" y="0"/>
          <a:ext cx="0" cy="0"/>
          <a:chOff x="0" y="0"/>
          <a:chExt cx="0" cy="0"/>
        </a:xfrm>
      </p:grpSpPr>
      <p:sp>
        <p:nvSpPr>
          <p:cNvPr id="2" name="Shape 0"/>
          <p:cNvSpPr/>
          <p:nvPr/>
        </p:nvSpPr>
        <p:spPr>
          <a:xfrm>
            <a:off x="1016127" y="901700"/>
            <a:ext cx="2578422" cy="749300"/>
          </a:xfrm>
          <a:prstGeom prst="roundRect">
            <a:avLst>
              <a:gd name="adj" fmla="val 68339"/>
            </a:avLst>
          </a:prstGeom>
          <a:solidFill>
            <a:srgbClr val="000001">
              <a:alpha val="100000"/>
            </a:srgbClr>
          </a:solidFill>
          <a:ln w="25400">
            <a:solidFill>
              <a:srgbClr val="F6F6F6"/>
            </a:solidFill>
            <a:prstDash val="solid"/>
          </a:ln>
        </p:spPr>
        <p:txBody>
          <a:bodyPr/>
          <a:lstStyle/>
          <a:p>
            <a:endParaRPr lang="en-ID"/>
          </a:p>
        </p:txBody>
      </p:sp>
      <p:sp>
        <p:nvSpPr>
          <p:cNvPr id="3" name="Text 1"/>
          <p:cNvSpPr/>
          <p:nvPr/>
        </p:nvSpPr>
        <p:spPr>
          <a:xfrm>
            <a:off x="1676610" y="1123950"/>
            <a:ext cx="1342134" cy="389467"/>
          </a:xfrm>
          <a:prstGeom prst="rect">
            <a:avLst/>
          </a:prstGeom>
          <a:noFill/>
          <a:ln/>
        </p:spPr>
        <p:txBody>
          <a:bodyPr wrap="square" lIns="0" tIns="0" rIns="0" bIns="0" rtlCol="0" anchor="t"/>
          <a:lstStyle/>
          <a:p>
            <a:pPr marL="0" indent="0" algn="l">
              <a:lnSpc>
                <a:spcPts val="2400"/>
              </a:lnSpc>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Key Issues</a:t>
            </a:r>
            <a:endParaRPr lang="en-US" sz="2000" dirty="0"/>
          </a:p>
        </p:txBody>
      </p:sp>
      <p:sp>
        <p:nvSpPr>
          <p:cNvPr id="4" name="Shape 2"/>
          <p:cNvSpPr/>
          <p:nvPr/>
        </p:nvSpPr>
        <p:spPr>
          <a:xfrm>
            <a:off x="1016127" y="12522200"/>
            <a:ext cx="22354794" cy="736600"/>
          </a:xfrm>
          <a:prstGeom prst="rect">
            <a:avLst/>
          </a:prstGeom>
          <a:noFill/>
          <a:ln/>
        </p:spPr>
        <p:txBody>
          <a:bodyPr/>
          <a:lstStyle/>
          <a:p>
            <a:endParaRPr lang="en-ID"/>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127" y="12484100"/>
            <a:ext cx="22354794" cy="38100"/>
          </a:xfrm>
          <a:prstGeom prst="rect">
            <a:avLst/>
          </a:prstGeom>
        </p:spPr>
      </p:pic>
      <p:sp>
        <p:nvSpPr>
          <p:cNvPr id="6" name="Shape 3"/>
          <p:cNvSpPr/>
          <p:nvPr/>
        </p:nvSpPr>
        <p:spPr>
          <a:xfrm>
            <a:off x="1016127" y="12941300"/>
            <a:ext cx="22354794" cy="317500"/>
          </a:xfrm>
          <a:prstGeom prst="rect">
            <a:avLst/>
          </a:prstGeom>
          <a:noFill/>
          <a:ln/>
        </p:spPr>
        <p:txBody>
          <a:bodyPr/>
          <a:lstStyle/>
          <a:p>
            <a:endParaRPr lang="en-ID"/>
          </a:p>
        </p:txBody>
      </p:sp>
      <p:sp>
        <p:nvSpPr>
          <p:cNvPr id="7" name="Shape 4"/>
          <p:cNvSpPr/>
          <p:nvPr/>
        </p:nvSpPr>
        <p:spPr>
          <a:xfrm>
            <a:off x="1016127" y="12979400"/>
            <a:ext cx="1790924" cy="241300"/>
          </a:xfrm>
          <a:prstGeom prst="rect">
            <a:avLst/>
          </a:prstGeom>
          <a:noFill/>
          <a:ln/>
        </p:spPr>
        <p:txBody>
          <a:bodyPr/>
          <a:lstStyle/>
          <a:p>
            <a:endParaRPr lang="en-ID"/>
          </a:p>
        </p:txBody>
      </p:sp>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127" y="13004800"/>
            <a:ext cx="254032" cy="190500"/>
          </a:xfrm>
          <a:prstGeom prst="rect">
            <a:avLst/>
          </a:prstGeom>
        </p:spPr>
      </p:pic>
      <p:sp>
        <p:nvSpPr>
          <p:cNvPr id="9" name="Text 5"/>
          <p:cNvSpPr/>
          <p:nvPr/>
        </p:nvSpPr>
        <p:spPr>
          <a:xfrm>
            <a:off x="1397175" y="12937067"/>
            <a:ext cx="1494553" cy="325967"/>
          </a:xfrm>
          <a:prstGeom prst="rect">
            <a:avLst/>
          </a:prstGeom>
          <a:noFill/>
          <a:ln/>
        </p:spPr>
        <p:txBody>
          <a:bodyPr wrap="square" lIns="0" tIns="0" rIns="0" bIns="0" rtlCol="0" anchor="ctr"/>
          <a:lstStyle/>
          <a:p>
            <a:pPr marL="0" indent="0" algn="l">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StayInn</a:t>
            </a:r>
            <a:endParaRPr lang="en-US" sz="2000" dirty="0"/>
          </a:p>
        </p:txBody>
      </p:sp>
      <p:sp>
        <p:nvSpPr>
          <p:cNvPr id="10" name="Text 6"/>
          <p:cNvSpPr/>
          <p:nvPr/>
        </p:nvSpPr>
        <p:spPr>
          <a:xfrm>
            <a:off x="17888069" y="12856633"/>
            <a:ext cx="5482852" cy="402167"/>
          </a:xfrm>
          <a:prstGeom prst="rect">
            <a:avLst/>
          </a:prstGeom>
          <a:noFill/>
          <a:ln/>
        </p:spPr>
        <p:txBody>
          <a:bodyPr wrap="square" lIns="0" tIns="0" rIns="0" bIns="0" rtlCol="0" anchor="b"/>
          <a:lstStyle/>
          <a:p>
            <a:pPr marL="0" indent="0" algn="r">
              <a:buNone/>
            </a:pPr>
            <a:r>
              <a:rPr lang="en-US" sz="2000" dirty="0">
                <a:solidFill>
                  <a:srgbClr val="F6F6F6">
                    <a:alpha val="100000"/>
                  </a:srgbClr>
                </a:solidFill>
                <a:latin typeface="Plus Jakarta Sans Regular" pitchFamily="34" charset="0"/>
                <a:ea typeface="Plus Jakarta Sans Regular" pitchFamily="34" charset="-122"/>
                <a:cs typeface="Plus Jakarta Sans Regular" pitchFamily="34" charset="-120"/>
              </a:rPr>
              <a:t>Page 08</a:t>
            </a:r>
            <a:endParaRPr lang="en-US" sz="2000" dirty="0"/>
          </a:p>
        </p:txBody>
      </p:sp>
      <p:sp>
        <p:nvSpPr>
          <p:cNvPr id="11" name="Shape 7"/>
          <p:cNvSpPr/>
          <p:nvPr/>
        </p:nvSpPr>
        <p:spPr>
          <a:xfrm>
            <a:off x="1016127" y="1689100"/>
            <a:ext cx="22354794" cy="10325100"/>
          </a:xfrm>
          <a:prstGeom prst="rect">
            <a:avLst/>
          </a:prstGeom>
          <a:noFill/>
          <a:ln/>
        </p:spPr>
        <p:txBody>
          <a:bodyPr/>
          <a:lstStyle/>
          <a:p>
            <a:endParaRPr lang="en-ID"/>
          </a:p>
        </p:txBody>
      </p:sp>
      <p:sp>
        <p:nvSpPr>
          <p:cNvPr id="12" name="Shape 8"/>
          <p:cNvSpPr/>
          <p:nvPr/>
        </p:nvSpPr>
        <p:spPr>
          <a:xfrm>
            <a:off x="1016127" y="8191500"/>
            <a:ext cx="8294137" cy="3822700"/>
          </a:xfrm>
          <a:prstGeom prst="rect">
            <a:avLst/>
          </a:prstGeom>
          <a:noFill/>
          <a:ln/>
        </p:spPr>
        <p:txBody>
          <a:bodyPr/>
          <a:lstStyle/>
          <a:p>
            <a:endParaRPr lang="en-ID"/>
          </a:p>
        </p:txBody>
      </p:sp>
      <p:sp>
        <p:nvSpPr>
          <p:cNvPr id="13" name="Text 9"/>
          <p:cNvSpPr/>
          <p:nvPr/>
        </p:nvSpPr>
        <p:spPr>
          <a:xfrm>
            <a:off x="1016127" y="8191500"/>
            <a:ext cx="8717523" cy="3217333"/>
          </a:xfrm>
          <a:prstGeom prst="rect">
            <a:avLst/>
          </a:prstGeom>
          <a:noFill/>
          <a:ln/>
        </p:spPr>
        <p:txBody>
          <a:bodyPr wrap="square" lIns="0" tIns="0" rIns="0" bIns="0" rtlCol="0" anchor="t"/>
          <a:lstStyle/>
          <a:p>
            <a:pPr marL="0" indent="0" algn="l">
              <a:lnSpc>
                <a:spcPts val="11000"/>
              </a:lnSpc>
              <a:buNone/>
            </a:pPr>
            <a:r>
              <a:rPr lang="en-US" sz="10000" kern="0" spc="-100" dirty="0">
                <a:solidFill>
                  <a:srgbClr val="F6F6F6">
                    <a:alpha val="100000"/>
                  </a:srgbClr>
                </a:solidFill>
                <a:latin typeface="Inter Semi Bold" pitchFamily="34" charset="0"/>
                <a:ea typeface="Inter Semi Bold" pitchFamily="34" charset="-122"/>
                <a:cs typeface="Inter Semi Bold" pitchFamily="34" charset="-120"/>
              </a:rPr>
              <a:t>Areas for Improvement</a:t>
            </a:r>
            <a:endParaRPr lang="en-US" sz="10000" dirty="0"/>
          </a:p>
        </p:txBody>
      </p:sp>
      <p:sp>
        <p:nvSpPr>
          <p:cNvPr id="14" name="Text 10"/>
          <p:cNvSpPr/>
          <p:nvPr/>
        </p:nvSpPr>
        <p:spPr>
          <a:xfrm>
            <a:off x="1016127" y="11303000"/>
            <a:ext cx="8463491" cy="880533"/>
          </a:xfrm>
          <a:prstGeom prst="rect">
            <a:avLst/>
          </a:prstGeom>
          <a:noFill/>
          <a:ln/>
        </p:spPr>
        <p:txBody>
          <a:bodyPr wrap="square" lIns="0" tIns="0" rIns="0" bIns="0" rtlCol="0" anchor="t"/>
          <a:lstStyle/>
          <a:p>
            <a:pPr marL="0" indent="0" algn="l">
              <a:lnSpc>
                <a:spcPts val="5600"/>
              </a:lnSpc>
              <a:buNone/>
            </a:pPr>
            <a:r>
              <a:rPr lang="en-US" sz="4000" dirty="0">
                <a:solidFill>
                  <a:srgbClr val="F6F6F6">
                    <a:alpha val="100000"/>
                  </a:srgbClr>
                </a:solidFill>
                <a:latin typeface="Plus Jakarta Sans Regular" pitchFamily="34" charset="0"/>
                <a:ea typeface="Plus Jakarta Sans Regular" pitchFamily="34" charset="-122"/>
                <a:cs typeface="Plus Jakarta Sans Regular" pitchFamily="34" charset="-120"/>
              </a:rPr>
              <a:t>Identifying Areas for Improvement</a:t>
            </a:r>
            <a:endParaRPr lang="en-US" sz="4000" dirty="0"/>
          </a:p>
        </p:txBody>
      </p:sp>
      <p:sp>
        <p:nvSpPr>
          <p:cNvPr id="15" name="Shape 11"/>
          <p:cNvSpPr/>
          <p:nvPr/>
        </p:nvSpPr>
        <p:spPr>
          <a:xfrm>
            <a:off x="12193524" y="1689100"/>
            <a:ext cx="11177397" cy="10325100"/>
          </a:xfrm>
          <a:prstGeom prst="rect">
            <a:avLst/>
          </a:prstGeom>
          <a:noFill/>
          <a:ln/>
        </p:spPr>
        <p:txBody>
          <a:bodyPr/>
          <a:lstStyle/>
          <a:p>
            <a:endParaRPr lang="en-ID"/>
          </a:p>
        </p:txBody>
      </p:sp>
      <p:sp>
        <p:nvSpPr>
          <p:cNvPr id="16" name="Shape 12"/>
          <p:cNvSpPr/>
          <p:nvPr/>
        </p:nvSpPr>
        <p:spPr>
          <a:xfrm>
            <a:off x="12193524" y="1689100"/>
            <a:ext cx="5398175" cy="10325100"/>
          </a:xfrm>
          <a:prstGeom prst="rect">
            <a:avLst/>
          </a:prstGeom>
          <a:noFill/>
          <a:ln/>
        </p:spPr>
        <p:txBody>
          <a:bodyPr/>
          <a:lstStyle/>
          <a:p>
            <a:endParaRPr lang="en-ID"/>
          </a:p>
        </p:txBody>
      </p:sp>
      <p:sp>
        <p:nvSpPr>
          <p:cNvPr id="17" name="Shape 13"/>
          <p:cNvSpPr/>
          <p:nvPr/>
        </p:nvSpPr>
        <p:spPr>
          <a:xfrm>
            <a:off x="12193524" y="1689100"/>
            <a:ext cx="5398175" cy="3276600"/>
          </a:xfrm>
          <a:prstGeom prst="roundRect">
            <a:avLst>
              <a:gd name="adj" fmla="val 7814"/>
            </a:avLst>
          </a:prstGeom>
          <a:solidFill>
            <a:srgbClr val="F6F6F6">
              <a:alpha val="10000"/>
            </a:srgbClr>
          </a:solidFill>
          <a:ln w="12700">
            <a:solidFill>
              <a:srgbClr val="F6F6F6">
                <a:alpha val="10000"/>
              </a:srgbClr>
            </a:solidFill>
            <a:prstDash val="solid"/>
          </a:ln>
        </p:spPr>
        <p:txBody>
          <a:bodyPr/>
          <a:lstStyle/>
          <a:p>
            <a:endParaRPr lang="en-ID"/>
          </a:p>
        </p:txBody>
      </p:sp>
      <p:sp>
        <p:nvSpPr>
          <p:cNvPr id="18" name="Shape 14"/>
          <p:cNvSpPr/>
          <p:nvPr/>
        </p:nvSpPr>
        <p:spPr>
          <a:xfrm>
            <a:off x="12574572" y="2832100"/>
            <a:ext cx="4445556" cy="1689100"/>
          </a:xfrm>
          <a:prstGeom prst="rect">
            <a:avLst/>
          </a:prstGeom>
          <a:noFill/>
          <a:ln/>
        </p:spPr>
        <p:txBody>
          <a:bodyPr/>
          <a:lstStyle/>
          <a:p>
            <a:endParaRPr lang="en-ID"/>
          </a:p>
        </p:txBody>
      </p:sp>
      <p:pic>
        <p:nvPicPr>
          <p:cNvPr id="20"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599975" y="2880255"/>
            <a:ext cx="254032" cy="207963"/>
          </a:xfrm>
          <a:prstGeom prst="rect">
            <a:avLst/>
          </a:prstGeom>
        </p:spPr>
      </p:pic>
      <p:sp>
        <p:nvSpPr>
          <p:cNvPr id="21" name="Text 15"/>
          <p:cNvSpPr/>
          <p:nvPr/>
        </p:nvSpPr>
        <p:spPr>
          <a:xfrm>
            <a:off x="12574572" y="3289300"/>
            <a:ext cx="4547168" cy="12319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Staffing Issues: High turnover, need better retention strategies.</a:t>
            </a:r>
            <a:endParaRPr lang="en-US" sz="2400" dirty="0"/>
          </a:p>
        </p:txBody>
      </p:sp>
      <p:sp>
        <p:nvSpPr>
          <p:cNvPr id="22" name="Shape 16"/>
          <p:cNvSpPr/>
          <p:nvPr/>
        </p:nvSpPr>
        <p:spPr>
          <a:xfrm>
            <a:off x="12193524" y="5219700"/>
            <a:ext cx="5398175" cy="6794500"/>
          </a:xfrm>
          <a:prstGeom prst="roundRect">
            <a:avLst>
              <a:gd name="adj" fmla="val 4743"/>
            </a:avLst>
          </a:prstGeom>
          <a:solidFill>
            <a:srgbClr val="F6F6F6">
              <a:alpha val="10000"/>
            </a:srgbClr>
          </a:solidFill>
          <a:ln w="12700">
            <a:solidFill>
              <a:srgbClr val="F6F6F6">
                <a:alpha val="10000"/>
              </a:srgbClr>
            </a:solidFill>
            <a:prstDash val="solid"/>
          </a:ln>
        </p:spPr>
        <p:txBody>
          <a:bodyPr/>
          <a:lstStyle/>
          <a:p>
            <a:endParaRPr lang="en-ID"/>
          </a:p>
        </p:txBody>
      </p:sp>
      <p:sp>
        <p:nvSpPr>
          <p:cNvPr id="23" name="Shape 17"/>
          <p:cNvSpPr/>
          <p:nvPr/>
        </p:nvSpPr>
        <p:spPr>
          <a:xfrm>
            <a:off x="12612676" y="9867900"/>
            <a:ext cx="4445556" cy="1701800"/>
          </a:xfrm>
          <a:prstGeom prst="rect">
            <a:avLst/>
          </a:prstGeom>
          <a:noFill/>
          <a:ln/>
        </p:spPr>
        <p:txBody>
          <a:bodyPr/>
          <a:lstStyle/>
          <a:p>
            <a:endParaRPr lang="en-ID"/>
          </a:p>
        </p:txBody>
      </p:sp>
      <p:pic>
        <p:nvPicPr>
          <p:cNvPr id="25"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38080" y="9903885"/>
            <a:ext cx="254032" cy="220135"/>
          </a:xfrm>
          <a:prstGeom prst="rect">
            <a:avLst/>
          </a:prstGeom>
        </p:spPr>
      </p:pic>
      <p:sp>
        <p:nvSpPr>
          <p:cNvPr id="26" name="Text 18"/>
          <p:cNvSpPr/>
          <p:nvPr/>
        </p:nvSpPr>
        <p:spPr>
          <a:xfrm>
            <a:off x="12612676" y="10312400"/>
            <a:ext cx="4547168" cy="12573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Seasonal Fluctuations: Low occupancy in off-peak months.</a:t>
            </a:r>
            <a:endParaRPr lang="en-US" sz="2400" dirty="0"/>
          </a:p>
        </p:txBody>
      </p:sp>
      <p:sp>
        <p:nvSpPr>
          <p:cNvPr id="27" name="Shape 19"/>
          <p:cNvSpPr/>
          <p:nvPr/>
        </p:nvSpPr>
        <p:spPr>
          <a:xfrm>
            <a:off x="17972746" y="1689100"/>
            <a:ext cx="5398175" cy="10325100"/>
          </a:xfrm>
          <a:prstGeom prst="rect">
            <a:avLst/>
          </a:prstGeom>
          <a:noFill/>
          <a:ln/>
        </p:spPr>
        <p:txBody>
          <a:bodyPr/>
          <a:lstStyle/>
          <a:p>
            <a:endParaRPr lang="en-ID"/>
          </a:p>
        </p:txBody>
      </p:sp>
      <p:sp>
        <p:nvSpPr>
          <p:cNvPr id="28" name="Shape 20"/>
          <p:cNvSpPr/>
          <p:nvPr/>
        </p:nvSpPr>
        <p:spPr>
          <a:xfrm>
            <a:off x="17972746" y="1689100"/>
            <a:ext cx="5398175" cy="6819900"/>
          </a:xfrm>
          <a:prstGeom prst="roundRect">
            <a:avLst>
              <a:gd name="adj" fmla="val 4743"/>
            </a:avLst>
          </a:prstGeom>
          <a:solidFill>
            <a:srgbClr val="F6F6F6">
              <a:alpha val="10000"/>
            </a:srgbClr>
          </a:solidFill>
          <a:ln w="12700">
            <a:solidFill>
              <a:srgbClr val="F6F6F6">
                <a:alpha val="10000"/>
              </a:srgbClr>
            </a:solidFill>
            <a:prstDash val="solid"/>
          </a:ln>
        </p:spPr>
        <p:txBody>
          <a:bodyPr/>
          <a:lstStyle/>
          <a:p>
            <a:endParaRPr lang="en-ID"/>
          </a:p>
        </p:txBody>
      </p:sp>
      <p:sp>
        <p:nvSpPr>
          <p:cNvPr id="29" name="Shape 21"/>
          <p:cNvSpPr/>
          <p:nvPr/>
        </p:nvSpPr>
        <p:spPr>
          <a:xfrm>
            <a:off x="18391899" y="6337300"/>
            <a:ext cx="4445556" cy="1727200"/>
          </a:xfrm>
          <a:prstGeom prst="rect">
            <a:avLst/>
          </a:prstGeom>
          <a:noFill/>
          <a:ln/>
        </p:spPr>
        <p:txBody>
          <a:bodyPr/>
          <a:lstStyle/>
          <a:p>
            <a:endParaRPr lang="en-ID"/>
          </a:p>
        </p:txBody>
      </p:sp>
      <p:pic>
        <p:nvPicPr>
          <p:cNvPr id="31"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17302" y="6361112"/>
            <a:ext cx="254029" cy="244469"/>
          </a:xfrm>
          <a:prstGeom prst="rect">
            <a:avLst/>
          </a:prstGeom>
        </p:spPr>
      </p:pic>
      <p:sp>
        <p:nvSpPr>
          <p:cNvPr id="32" name="Text 22"/>
          <p:cNvSpPr/>
          <p:nvPr/>
        </p:nvSpPr>
        <p:spPr>
          <a:xfrm>
            <a:off x="18391899" y="6807200"/>
            <a:ext cx="4547168" cy="12573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Service Consistency: Standardizing quality across locations.</a:t>
            </a:r>
            <a:endParaRPr lang="en-US" sz="2400" dirty="0"/>
          </a:p>
        </p:txBody>
      </p:sp>
      <p:sp>
        <p:nvSpPr>
          <p:cNvPr id="33" name="Shape 23"/>
          <p:cNvSpPr/>
          <p:nvPr/>
        </p:nvSpPr>
        <p:spPr>
          <a:xfrm>
            <a:off x="17972746" y="8750300"/>
            <a:ext cx="5398175" cy="3263900"/>
          </a:xfrm>
          <a:prstGeom prst="roundRect">
            <a:avLst>
              <a:gd name="adj" fmla="val 7844"/>
            </a:avLst>
          </a:prstGeom>
          <a:solidFill>
            <a:srgbClr val="F6F6F6">
              <a:alpha val="10000"/>
            </a:srgbClr>
          </a:solidFill>
          <a:ln w="12700">
            <a:solidFill>
              <a:srgbClr val="F6F6F6">
                <a:alpha val="10000"/>
              </a:srgbClr>
            </a:solidFill>
            <a:prstDash val="solid"/>
          </a:ln>
        </p:spPr>
        <p:txBody>
          <a:bodyPr/>
          <a:lstStyle/>
          <a:p>
            <a:endParaRPr lang="en-ID"/>
          </a:p>
        </p:txBody>
      </p:sp>
      <p:sp>
        <p:nvSpPr>
          <p:cNvPr id="34" name="Shape 24"/>
          <p:cNvSpPr/>
          <p:nvPr/>
        </p:nvSpPr>
        <p:spPr>
          <a:xfrm>
            <a:off x="18353794" y="10274300"/>
            <a:ext cx="4445556" cy="1295400"/>
          </a:xfrm>
          <a:prstGeom prst="rect">
            <a:avLst/>
          </a:prstGeom>
          <a:noFill/>
          <a:ln/>
        </p:spPr>
        <p:txBody>
          <a:bodyPr/>
          <a:lstStyle/>
          <a:p>
            <a:endParaRPr lang="en-ID"/>
          </a:p>
        </p:txBody>
      </p:sp>
      <p:pic>
        <p:nvPicPr>
          <p:cNvPr id="36" name="Image 9"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391899" y="10346798"/>
            <a:ext cx="228635" cy="147110"/>
          </a:xfrm>
          <a:prstGeom prst="rect">
            <a:avLst/>
          </a:prstGeom>
        </p:spPr>
      </p:pic>
      <p:sp>
        <p:nvSpPr>
          <p:cNvPr id="37" name="Text 25"/>
          <p:cNvSpPr/>
          <p:nvPr/>
        </p:nvSpPr>
        <p:spPr>
          <a:xfrm>
            <a:off x="18353794" y="10464800"/>
            <a:ext cx="4547168" cy="1104900"/>
          </a:xfrm>
          <a:prstGeom prst="rect">
            <a:avLst/>
          </a:prstGeom>
          <a:noFill/>
          <a:ln/>
        </p:spPr>
        <p:txBody>
          <a:bodyPr wrap="square" lIns="0" tIns="0" rIns="0" bIns="0" rtlCol="0" anchor="b"/>
          <a:lstStyle/>
          <a:p>
            <a:pPr marL="0" indent="0" algn="l">
              <a:lnSpc>
                <a:spcPts val="3360"/>
              </a:lnSpc>
              <a:buNone/>
            </a:pPr>
            <a:r>
              <a:rPr lang="en-US" sz="2400" dirty="0">
                <a:solidFill>
                  <a:srgbClr val="F6F6F6">
                    <a:alpha val="100000"/>
                  </a:srgbClr>
                </a:solidFill>
                <a:latin typeface="Plus Jakarta Sans Light" pitchFamily="34" charset="0"/>
                <a:ea typeface="Plus Jakarta Sans Light" pitchFamily="34" charset="-122"/>
                <a:cs typeface="Plus Jakarta Sans Light" pitchFamily="34" charset="-120"/>
              </a:rPr>
              <a:t>High Maintenance Costs: Need cost-effective upkeep.</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1364</Words>
  <Application>Microsoft Office PowerPoint</Application>
  <PresentationFormat>Custom</PresentationFormat>
  <Paragraphs>345</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Inter Semi Bold</vt:lpstr>
      <vt:lpstr>Plus Jakarta Sans Bold</vt:lpstr>
      <vt:lpstr>Plus Jakarta Sans Light</vt:lpstr>
      <vt:lpstr>Plus Jakarta Sans Medium</vt:lpstr>
      <vt:lpstr>Plus Jakarta Sans Regular</vt:lpstr>
      <vt:lpstr>Plus Jakarta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Gilang Marthana</cp:lastModifiedBy>
  <cp:revision>4</cp:revision>
  <dcterms:created xsi:type="dcterms:W3CDTF">2025-06-10T06:35:09Z</dcterms:created>
  <dcterms:modified xsi:type="dcterms:W3CDTF">2025-06-10T07:48:49Z</dcterms:modified>
</cp:coreProperties>
</file>